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437" r:id="rId3"/>
    <p:sldId id="438" r:id="rId4"/>
    <p:sldId id="439" r:id="rId5"/>
    <p:sldId id="440" r:id="rId6"/>
    <p:sldId id="441" r:id="rId7"/>
    <p:sldId id="442" r:id="rId8"/>
    <p:sldId id="443" r:id="rId9"/>
    <p:sldId id="444" r:id="rId10"/>
    <p:sldId id="445" r:id="rId11"/>
    <p:sldId id="455" r:id="rId12"/>
    <p:sldId id="446" r:id="rId13"/>
    <p:sldId id="447" r:id="rId14"/>
    <p:sldId id="448" r:id="rId15"/>
    <p:sldId id="449" r:id="rId16"/>
    <p:sldId id="456" r:id="rId17"/>
    <p:sldId id="450" r:id="rId18"/>
    <p:sldId id="451" r:id="rId19"/>
    <p:sldId id="452" r:id="rId20"/>
    <p:sldId id="453" r:id="rId21"/>
    <p:sldId id="454" r:id="rId22"/>
    <p:sldId id="405" r:id="rId23"/>
    <p:sldId id="4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47C6D-90CE-4170-B3EA-BC58C1AB8DCE}" v="7" dt="2025-03-03T14:43:17.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0" autoAdjust="0"/>
    <p:restoredTop sz="94660"/>
  </p:normalViewPr>
  <p:slideViewPr>
    <p:cSldViewPr snapToGrid="0">
      <p:cViewPr varScale="1">
        <p:scale>
          <a:sx n="82" d="100"/>
          <a:sy n="82" d="100"/>
        </p:scale>
        <p:origin x="811"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s, Darin" userId="cccf40b3-98cc-4ac9-a921-f6a158a44700" providerId="ADAL" clId="{08047C6D-90CE-4170-B3EA-BC58C1AB8DCE}"/>
    <pc:docChg chg="custSel addSld modSld">
      <pc:chgData name="Haas, Darin" userId="cccf40b3-98cc-4ac9-a921-f6a158a44700" providerId="ADAL" clId="{08047C6D-90CE-4170-B3EA-BC58C1AB8DCE}" dt="2025-03-03T14:43:17.622" v="100"/>
      <pc:docMkLst>
        <pc:docMk/>
      </pc:docMkLst>
      <pc:sldChg chg="delSp mod">
        <pc:chgData name="Haas, Darin" userId="cccf40b3-98cc-4ac9-a921-f6a158a44700" providerId="ADAL" clId="{08047C6D-90CE-4170-B3EA-BC58C1AB8DCE}" dt="2025-02-27T13:09:25.404" v="0" actId="478"/>
        <pc:sldMkLst>
          <pc:docMk/>
          <pc:sldMk cId="1878639341" sldId="288"/>
        </pc:sldMkLst>
      </pc:sldChg>
      <pc:sldChg chg="addSp delSp modSp mod">
        <pc:chgData name="Haas, Darin" userId="cccf40b3-98cc-4ac9-a921-f6a158a44700" providerId="ADAL" clId="{08047C6D-90CE-4170-B3EA-BC58C1AB8DCE}" dt="2025-03-03T14:43:17.622" v="100"/>
        <pc:sldMkLst>
          <pc:docMk/>
          <pc:sldMk cId="2850542319" sldId="446"/>
        </pc:sldMkLst>
        <pc:graphicFrameChg chg="add mod">
          <ac:chgData name="Haas, Darin" userId="cccf40b3-98cc-4ac9-a921-f6a158a44700" providerId="ADAL" clId="{08047C6D-90CE-4170-B3EA-BC58C1AB8DCE}" dt="2025-03-03T14:43:17.622" v="100"/>
          <ac:graphicFrameMkLst>
            <pc:docMk/>
            <pc:sldMk cId="2850542319" sldId="446"/>
            <ac:graphicFrameMk id="5" creationId="{A4FA8330-C7AB-4041-BDC6-5DCA6B3977BB}"/>
          </ac:graphicFrameMkLst>
        </pc:graphicFrameChg>
        <pc:graphicFrameChg chg="del">
          <ac:chgData name="Haas, Darin" userId="cccf40b3-98cc-4ac9-a921-f6a158a44700" providerId="ADAL" clId="{08047C6D-90CE-4170-B3EA-BC58C1AB8DCE}" dt="2025-03-03T14:43:16.860" v="99" actId="478"/>
          <ac:graphicFrameMkLst>
            <pc:docMk/>
            <pc:sldMk cId="2850542319" sldId="446"/>
            <ac:graphicFrameMk id="10" creationId="{00000000-0000-0000-0000-000000000000}"/>
          </ac:graphicFrameMkLst>
        </pc:graphicFrameChg>
      </pc:sldChg>
      <pc:sldChg chg="addSp delSp modSp mod">
        <pc:chgData name="Haas, Darin" userId="cccf40b3-98cc-4ac9-a921-f6a158a44700" providerId="ADAL" clId="{08047C6D-90CE-4170-B3EA-BC58C1AB8DCE}" dt="2025-03-03T14:43:11.757" v="98"/>
        <pc:sldMkLst>
          <pc:docMk/>
          <pc:sldMk cId="2809592482" sldId="447"/>
        </pc:sldMkLst>
        <pc:graphicFrameChg chg="add mod">
          <ac:chgData name="Haas, Darin" userId="cccf40b3-98cc-4ac9-a921-f6a158a44700" providerId="ADAL" clId="{08047C6D-90CE-4170-B3EA-BC58C1AB8DCE}" dt="2025-03-03T14:43:11.757" v="98"/>
          <ac:graphicFrameMkLst>
            <pc:docMk/>
            <pc:sldMk cId="2809592482" sldId="447"/>
            <ac:graphicFrameMk id="4" creationId="{FC6E6A80-4502-0374-3766-2176C2A59D0C}"/>
          </ac:graphicFrameMkLst>
        </pc:graphicFrameChg>
        <pc:graphicFrameChg chg="del">
          <ac:chgData name="Haas, Darin" userId="cccf40b3-98cc-4ac9-a921-f6a158a44700" providerId="ADAL" clId="{08047C6D-90CE-4170-B3EA-BC58C1AB8DCE}" dt="2025-03-03T14:43:10.688" v="97" actId="478"/>
          <ac:graphicFrameMkLst>
            <pc:docMk/>
            <pc:sldMk cId="2809592482" sldId="447"/>
            <ac:graphicFrameMk id="10" creationId="{00000000-0000-0000-0000-000000000000}"/>
          </ac:graphicFrameMkLst>
        </pc:graphicFrameChg>
      </pc:sldChg>
      <pc:sldChg chg="addSp delSp modSp mod">
        <pc:chgData name="Haas, Darin" userId="cccf40b3-98cc-4ac9-a921-f6a158a44700" providerId="ADAL" clId="{08047C6D-90CE-4170-B3EA-BC58C1AB8DCE}" dt="2025-03-03T14:43:05.101" v="96"/>
        <pc:sldMkLst>
          <pc:docMk/>
          <pc:sldMk cId="3684608384" sldId="448"/>
        </pc:sldMkLst>
        <pc:graphicFrameChg chg="add mod">
          <ac:chgData name="Haas, Darin" userId="cccf40b3-98cc-4ac9-a921-f6a158a44700" providerId="ADAL" clId="{08047C6D-90CE-4170-B3EA-BC58C1AB8DCE}" dt="2025-03-03T14:43:05.101" v="96"/>
          <ac:graphicFrameMkLst>
            <pc:docMk/>
            <pc:sldMk cId="3684608384" sldId="448"/>
            <ac:graphicFrameMk id="5" creationId="{1753D412-9B09-3ABE-E669-21365A4D38AF}"/>
          </ac:graphicFrameMkLst>
        </pc:graphicFrameChg>
        <pc:graphicFrameChg chg="del">
          <ac:chgData name="Haas, Darin" userId="cccf40b3-98cc-4ac9-a921-f6a158a44700" providerId="ADAL" clId="{08047C6D-90CE-4170-B3EA-BC58C1AB8DCE}" dt="2025-03-03T14:43:03.987" v="95" actId="478"/>
          <ac:graphicFrameMkLst>
            <pc:docMk/>
            <pc:sldMk cId="3684608384" sldId="448"/>
            <ac:graphicFrameMk id="10" creationId="{00000000-0000-0000-0000-000000000000}"/>
          </ac:graphicFrameMkLst>
        </pc:graphicFrameChg>
      </pc:sldChg>
      <pc:sldChg chg="modSp mod">
        <pc:chgData name="Haas, Darin" userId="cccf40b3-98cc-4ac9-a921-f6a158a44700" providerId="ADAL" clId="{08047C6D-90CE-4170-B3EA-BC58C1AB8DCE}" dt="2025-03-03T14:42:23.951" v="94" actId="33524"/>
        <pc:sldMkLst>
          <pc:docMk/>
          <pc:sldMk cId="3065417057" sldId="449"/>
        </pc:sldMkLst>
        <pc:spChg chg="mod">
          <ac:chgData name="Haas, Darin" userId="cccf40b3-98cc-4ac9-a921-f6a158a44700" providerId="ADAL" clId="{08047C6D-90CE-4170-B3EA-BC58C1AB8DCE}" dt="2025-03-03T14:42:23.951" v="94" actId="33524"/>
          <ac:spMkLst>
            <pc:docMk/>
            <pc:sldMk cId="3065417057" sldId="449"/>
            <ac:spMk id="3" creationId="{00000000-0000-0000-0000-000000000000}"/>
          </ac:spMkLst>
        </pc:spChg>
        <pc:graphicFrameChg chg="modGraphic">
          <ac:chgData name="Haas, Darin" userId="cccf40b3-98cc-4ac9-a921-f6a158a44700" providerId="ADAL" clId="{08047C6D-90CE-4170-B3EA-BC58C1AB8DCE}" dt="2025-03-03T14:42:15.330" v="93" actId="20577"/>
          <ac:graphicFrameMkLst>
            <pc:docMk/>
            <pc:sldMk cId="3065417057" sldId="449"/>
            <ac:graphicFrameMk id="10" creationId="{00000000-0000-0000-0000-000000000000}"/>
          </ac:graphicFrameMkLst>
        </pc:graphicFrameChg>
      </pc:sldChg>
      <pc:sldChg chg="add">
        <pc:chgData name="Haas, Darin" userId="cccf40b3-98cc-4ac9-a921-f6a158a44700" providerId="ADAL" clId="{08047C6D-90CE-4170-B3EA-BC58C1AB8DCE}" dt="2025-02-27T13:10:33.678" v="1"/>
        <pc:sldMkLst>
          <pc:docMk/>
          <pc:sldMk cId="4026727244" sldId="455"/>
        </pc:sldMkLst>
      </pc:sldChg>
      <pc:sldChg chg="add">
        <pc:chgData name="Haas, Darin" userId="cccf40b3-98cc-4ac9-a921-f6a158a44700" providerId="ADAL" clId="{08047C6D-90CE-4170-B3EA-BC58C1AB8DCE}" dt="2025-03-03T13:59:26.477" v="2"/>
        <pc:sldMkLst>
          <pc:docMk/>
          <pc:sldMk cId="2691056" sldId="4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3894125450"/>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2BE60-518E-461F-8590-D5338C3E8E46}"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2065952155"/>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1749079863"/>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F32BE60-518E-461F-8590-D5338C3E8E46}"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4013943681"/>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885749474"/>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4081871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2040331328"/>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2BE60-518E-461F-8590-D5338C3E8E46}"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947997068"/>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32BE60-518E-461F-8590-D5338C3E8E46}"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26081989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32BE60-518E-461F-8590-D5338C3E8E46}"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1159319962"/>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32BE60-518E-461F-8590-D5338C3E8E46}"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309461892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2BE60-518E-461F-8590-D5338C3E8E46}"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1975028611"/>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2BE60-518E-461F-8590-D5338C3E8E46}"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47738011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F32BE60-518E-461F-8590-D5338C3E8E46}" type="datetimeFigureOut">
              <a:rPr lang="en-US" smtClean="0"/>
              <a:t>2/27/2025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D69E957-6C97-4856-8880-1B16F8C99A0A}" type="slidenum">
              <a:rPr lang="en-US" smtClean="0"/>
              <a:t>‹#›</a:t>
            </a:fld>
            <a:endParaRPr lang="en-US"/>
          </a:p>
        </p:txBody>
      </p:sp>
    </p:spTree>
    <p:extLst>
      <p:ext uri="{BB962C8B-B14F-4D97-AF65-F5344CB8AC3E}">
        <p14:creationId xmlns:p14="http://schemas.microsoft.com/office/powerpoint/2010/main" val="1059210432"/>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F32BE60-518E-461F-8590-D5338C3E8E46}" type="datetimeFigureOut">
              <a:rPr lang="en-US" smtClean="0"/>
              <a:t>2/27/2025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D69E957-6C97-4856-8880-1B16F8C99A0A}" type="slidenum">
              <a:rPr lang="en-US" smtClean="0"/>
              <a:t>‹#›</a:t>
            </a:fld>
            <a:endParaRPr lang="en-US"/>
          </a:p>
        </p:txBody>
      </p:sp>
    </p:spTree>
    <p:extLst>
      <p:ext uri="{BB962C8B-B14F-4D97-AF65-F5344CB8AC3E}">
        <p14:creationId xmlns:p14="http://schemas.microsoft.com/office/powerpoint/2010/main" val="3289362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MRYzW3BSj0I"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MRYzW3BSj0I"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092749"/>
            <a:ext cx="12192000" cy="1164636"/>
          </a:xfr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dirty="0"/>
              <a:t>Conflict and Absolutism in Europe</a:t>
            </a:r>
            <a:br>
              <a:rPr lang="en-US" sz="3500" dirty="0"/>
            </a:br>
            <a:r>
              <a:rPr lang="en-US" sz="3500" dirty="0" err="1"/>
              <a:t>Ch</a:t>
            </a:r>
            <a:r>
              <a:rPr lang="en-US" sz="3500" dirty="0"/>
              <a:t> 18.2 </a:t>
            </a:r>
            <a:r>
              <a:rPr lang="en-US" sz="3000" dirty="0"/>
              <a:t>War and Revolution in England </a:t>
            </a:r>
          </a:p>
        </p:txBody>
      </p:sp>
      <p:sp>
        <p:nvSpPr>
          <p:cNvPr id="6" name="Subtitle 2"/>
          <p:cNvSpPr txBox="1">
            <a:spLocks/>
          </p:cNvSpPr>
          <p:nvPr/>
        </p:nvSpPr>
        <p:spPr>
          <a:xfrm>
            <a:off x="6946166" y="5318092"/>
            <a:ext cx="5322034" cy="1769244"/>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endParaRPr lang="en-US" sz="2500" dirty="0"/>
          </a:p>
        </p:txBody>
      </p:sp>
      <p:graphicFrame>
        <p:nvGraphicFramePr>
          <p:cNvPr id="8" name="Table 7"/>
          <p:cNvGraphicFramePr>
            <a:graphicFrameLocks noGrp="1"/>
          </p:cNvGraphicFramePr>
          <p:nvPr>
            <p:extLst>
              <p:ext uri="{D42A27DB-BD31-4B8C-83A1-F6EECF244321}">
                <p14:modId xmlns:p14="http://schemas.microsoft.com/office/powerpoint/2010/main" val="2151720365"/>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0" y="-1"/>
            <a:ext cx="12192000" cy="4113953"/>
          </a:xfrm>
          <a:prstGeom prst="rect">
            <a:avLst/>
          </a:prstGeom>
        </p:spPr>
      </p:pic>
      <p:pic>
        <p:nvPicPr>
          <p:cNvPr id="11" name="Picture 10"/>
          <p:cNvPicPr>
            <a:picLocks noChangeAspect="1"/>
          </p:cNvPicPr>
          <p:nvPr/>
        </p:nvPicPr>
        <p:blipFill>
          <a:blip r:embed="rId4"/>
          <a:stretch>
            <a:fillRect/>
          </a:stretch>
        </p:blipFill>
        <p:spPr>
          <a:xfrm>
            <a:off x="2751667" y="0"/>
            <a:ext cx="6378222" cy="411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8639341"/>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The Restoration</a:t>
            </a:r>
          </a:p>
        </p:txBody>
      </p:sp>
      <p:sp>
        <p:nvSpPr>
          <p:cNvPr id="3" name="Content Placeholder 2"/>
          <p:cNvSpPr>
            <a:spLocks noGrp="1"/>
          </p:cNvSpPr>
          <p:nvPr>
            <p:ph idx="1"/>
          </p:nvPr>
        </p:nvSpPr>
        <p:spPr>
          <a:xfrm>
            <a:off x="-1" y="2176530"/>
            <a:ext cx="6772843" cy="4074144"/>
          </a:xfrm>
        </p:spPr>
        <p:txBody>
          <a:bodyPr anchor="t">
            <a:noAutofit/>
          </a:bodyPr>
          <a:lstStyle/>
          <a:p>
            <a:pPr>
              <a:spcBef>
                <a:spcPts val="100"/>
              </a:spcBef>
              <a:spcAft>
                <a:spcPts val="100"/>
              </a:spcAft>
            </a:pPr>
            <a:r>
              <a:rPr lang="en-US" dirty="0"/>
              <a:t>On his deathbed Charles II had decided to convert to Catholicism </a:t>
            </a:r>
            <a:r>
              <a:rPr lang="en-US" dirty="0">
                <a:sym typeface="Wingdings" panose="05000000000000000000" pitchFamily="2" charset="2"/>
              </a:rPr>
              <a:t> aroused more suspicion</a:t>
            </a:r>
            <a:endParaRPr lang="en-US" dirty="0"/>
          </a:p>
          <a:p>
            <a:pPr>
              <a:spcBef>
                <a:spcPts val="100"/>
              </a:spcBef>
              <a:spcAft>
                <a:spcPts val="100"/>
              </a:spcAft>
            </a:pPr>
            <a:r>
              <a:rPr lang="en-US" dirty="0"/>
              <a:t>1685 – After Charles died without a son, </a:t>
            </a:r>
            <a:r>
              <a:rPr lang="en-US" b="1" dirty="0"/>
              <a:t>James II </a:t>
            </a:r>
            <a:r>
              <a:rPr lang="en-US" dirty="0"/>
              <a:t>became King. He was an open &amp; devout Catholic. </a:t>
            </a:r>
          </a:p>
          <a:p>
            <a:pPr>
              <a:spcBef>
                <a:spcPts val="100"/>
              </a:spcBef>
              <a:spcAft>
                <a:spcPts val="100"/>
              </a:spcAft>
            </a:pPr>
            <a:r>
              <a:rPr lang="en-US" dirty="0"/>
              <a:t>He named Catholics to high positions in government, army, navy &amp; universities. </a:t>
            </a:r>
          </a:p>
          <a:p>
            <a:pPr>
              <a:spcBef>
                <a:spcPts val="100"/>
              </a:spcBef>
              <a:spcAft>
                <a:spcPts val="100"/>
              </a:spcAft>
            </a:pPr>
            <a:r>
              <a:rPr lang="en-US" dirty="0"/>
              <a:t>Again, Religion caused conflict between King &amp; Parliament. Parliament objected to James's policies</a:t>
            </a:r>
          </a:p>
          <a:p>
            <a:pPr>
              <a:spcBef>
                <a:spcPts val="100"/>
              </a:spcBef>
              <a:spcAft>
                <a:spcPts val="100"/>
              </a:spcAft>
            </a:pPr>
            <a:r>
              <a:rPr lang="en-US" dirty="0"/>
              <a:t>They didn’t rebel, since members knew he was an old man &amp; his Protestant daughters: Mary &amp; Anne, born to his first wife, would succeed him </a:t>
            </a:r>
          </a:p>
          <a:p>
            <a:pPr>
              <a:spcBef>
                <a:spcPts val="100"/>
              </a:spcBef>
              <a:spcAft>
                <a:spcPts val="100"/>
              </a:spcAft>
            </a:pPr>
            <a:r>
              <a:rPr lang="en-US" dirty="0"/>
              <a:t>1688 – But then, James &amp; his second wife, a Catholic, had a son </a:t>
            </a:r>
            <a:r>
              <a:rPr lang="en-US" dirty="0">
                <a:sym typeface="Wingdings" panose="05000000000000000000" pitchFamily="2" charset="2"/>
              </a:rPr>
              <a:t></a:t>
            </a:r>
            <a:r>
              <a:rPr lang="en-US" dirty="0"/>
              <a:t> possibility of a Catholic monarchy loomed</a:t>
            </a:r>
          </a:p>
        </p:txBody>
      </p:sp>
      <p:pic>
        <p:nvPicPr>
          <p:cNvPr id="10" name="Picture 9"/>
          <p:cNvPicPr>
            <a:picLocks noChangeAspect="1"/>
          </p:cNvPicPr>
          <p:nvPr/>
        </p:nvPicPr>
        <p:blipFill rotWithShape="1">
          <a:blip r:embed="rId2"/>
          <a:srcRect l="6480" r="7299" b="12540"/>
          <a:stretch/>
        </p:blipFill>
        <p:spPr>
          <a:xfrm>
            <a:off x="6700722" y="1749778"/>
            <a:ext cx="5491278" cy="417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15492409"/>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3B396-1400-89FA-3E69-34337AB0275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37C594D-8878-BB73-C161-D5F250E9BEFA}"/>
              </a:ext>
            </a:extLst>
          </p:cNvPr>
          <p:cNvSpPr>
            <a:spLocks noGrp="1"/>
          </p:cNvSpPr>
          <p:nvPr>
            <p:ph type="ctrTitle"/>
          </p:nvPr>
        </p:nvSpPr>
        <p:spPr>
          <a:xfrm>
            <a:off x="0" y="4092749"/>
            <a:ext cx="12192000" cy="1164636"/>
          </a:xfr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dirty="0"/>
              <a:t>Conflict and Absolutism in Europe</a:t>
            </a:r>
            <a:br>
              <a:rPr lang="en-US" sz="3500" dirty="0"/>
            </a:br>
            <a:r>
              <a:rPr lang="en-US" sz="3500" dirty="0" err="1"/>
              <a:t>Ch</a:t>
            </a:r>
            <a:r>
              <a:rPr lang="en-US" sz="3500" dirty="0"/>
              <a:t> 18.2 </a:t>
            </a:r>
            <a:r>
              <a:rPr lang="en-US" sz="3000" dirty="0"/>
              <a:t>War and Revolution in England </a:t>
            </a:r>
          </a:p>
        </p:txBody>
      </p:sp>
      <p:sp>
        <p:nvSpPr>
          <p:cNvPr id="6" name="Subtitle 2">
            <a:extLst>
              <a:ext uri="{FF2B5EF4-FFF2-40B4-BE49-F238E27FC236}">
                <a16:creationId xmlns:a16="http://schemas.microsoft.com/office/drawing/2014/main" id="{8237E710-F46A-0DDB-587B-9D84A79DEC9B}"/>
              </a:ext>
            </a:extLst>
          </p:cNvPr>
          <p:cNvSpPr txBox="1">
            <a:spLocks/>
          </p:cNvSpPr>
          <p:nvPr/>
        </p:nvSpPr>
        <p:spPr>
          <a:xfrm>
            <a:off x="6946166" y="5318092"/>
            <a:ext cx="5322034" cy="1769244"/>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endParaRPr lang="en-US" sz="2500" dirty="0"/>
          </a:p>
        </p:txBody>
      </p:sp>
      <p:graphicFrame>
        <p:nvGraphicFramePr>
          <p:cNvPr id="8" name="Table 7">
            <a:extLst>
              <a:ext uri="{FF2B5EF4-FFF2-40B4-BE49-F238E27FC236}">
                <a16:creationId xmlns:a16="http://schemas.microsoft.com/office/drawing/2014/main" id="{4C662197-E27A-DEFF-073D-5F0FED943408}"/>
              </a:ext>
            </a:extLst>
          </p:cNvPr>
          <p:cNvGraphicFramePr>
            <a:graphicFrameLocks noGrp="1"/>
          </p:cNvGraphicFramePr>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37F7A150-521B-7514-3C57-EBC5EF62C20E}"/>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0" y="-1"/>
            <a:ext cx="12192000" cy="4113953"/>
          </a:xfrm>
          <a:prstGeom prst="rect">
            <a:avLst/>
          </a:prstGeom>
        </p:spPr>
      </p:pic>
      <p:pic>
        <p:nvPicPr>
          <p:cNvPr id="11" name="Picture 10">
            <a:extLst>
              <a:ext uri="{FF2B5EF4-FFF2-40B4-BE49-F238E27FC236}">
                <a16:creationId xmlns:a16="http://schemas.microsoft.com/office/drawing/2014/main" id="{68072014-4CFD-F90D-AA1A-19DC1D92A8CE}"/>
              </a:ext>
            </a:extLst>
          </p:cNvPr>
          <p:cNvPicPr>
            <a:picLocks noChangeAspect="1"/>
          </p:cNvPicPr>
          <p:nvPr/>
        </p:nvPicPr>
        <p:blipFill>
          <a:blip r:embed="rId4"/>
          <a:stretch>
            <a:fillRect/>
          </a:stretch>
        </p:blipFill>
        <p:spPr>
          <a:xfrm>
            <a:off x="2751667" y="0"/>
            <a:ext cx="6378222" cy="411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6727244"/>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A Glorious Revolution</a:t>
            </a:r>
          </a:p>
        </p:txBody>
      </p:sp>
      <p:sp>
        <p:nvSpPr>
          <p:cNvPr id="3" name="Content Placeholder 2"/>
          <p:cNvSpPr>
            <a:spLocks noGrp="1"/>
          </p:cNvSpPr>
          <p:nvPr>
            <p:ph idx="1"/>
          </p:nvPr>
        </p:nvSpPr>
        <p:spPr>
          <a:xfrm>
            <a:off x="0" y="2080623"/>
            <a:ext cx="6555346" cy="4191388"/>
          </a:xfrm>
        </p:spPr>
        <p:txBody>
          <a:bodyPr anchor="ctr">
            <a:noAutofit/>
          </a:bodyPr>
          <a:lstStyle/>
          <a:p>
            <a:pPr>
              <a:spcBef>
                <a:spcPts val="400"/>
              </a:spcBef>
              <a:spcAft>
                <a:spcPts val="400"/>
              </a:spcAft>
            </a:pPr>
            <a:r>
              <a:rPr lang="en-US" sz="2000" dirty="0"/>
              <a:t>A group of English nobles invited </a:t>
            </a:r>
            <a:r>
              <a:rPr lang="en-US" sz="2000" b="1" dirty="0"/>
              <a:t>William of Orange, </a:t>
            </a:r>
            <a:r>
              <a:rPr lang="en-US" sz="2000" dirty="0"/>
              <a:t>the Dutch Leader, to invade England, informing him that most of the kingdom's people wanted a change. </a:t>
            </a:r>
          </a:p>
          <a:p>
            <a:pPr>
              <a:spcBef>
                <a:spcPts val="400"/>
              </a:spcBef>
              <a:spcAft>
                <a:spcPts val="400"/>
              </a:spcAft>
            </a:pPr>
            <a:r>
              <a:rPr lang="en-US" sz="2000" dirty="0"/>
              <a:t>The invitation put William &amp; his wife Mary, the daughter of James II, in a difficult position</a:t>
            </a:r>
          </a:p>
          <a:p>
            <a:pPr>
              <a:spcBef>
                <a:spcPts val="400"/>
              </a:spcBef>
              <a:spcAft>
                <a:spcPts val="400"/>
              </a:spcAft>
            </a:pPr>
            <a:r>
              <a:rPr lang="en-US" sz="2000" dirty="0">
                <a:sym typeface="Wingdings" panose="05000000000000000000" pitchFamily="2" charset="2"/>
              </a:rPr>
              <a:t>It would </a:t>
            </a:r>
            <a:r>
              <a:rPr lang="en-US" sz="2000" dirty="0"/>
              <a:t>be appalling for Mary to rise up against her father. </a:t>
            </a:r>
          </a:p>
          <a:p>
            <a:pPr>
              <a:spcBef>
                <a:spcPts val="400"/>
              </a:spcBef>
              <a:spcAft>
                <a:spcPts val="400"/>
              </a:spcAft>
            </a:pPr>
            <a:r>
              <a:rPr lang="en-US" sz="2000" dirty="0"/>
              <a:t>But, William, a foe of France's Catholic king Louis XIV – welcomed this opportunity to fight France with England's resources.</a:t>
            </a:r>
          </a:p>
        </p:txBody>
      </p:sp>
      <p:pic>
        <p:nvPicPr>
          <p:cNvPr id="4" name="Picture 3"/>
          <p:cNvPicPr>
            <a:picLocks noChangeAspect="1"/>
          </p:cNvPicPr>
          <p:nvPr/>
        </p:nvPicPr>
        <p:blipFill rotWithShape="1">
          <a:blip r:embed="rId2"/>
          <a:srcRect l="6480" r="7299" b="12540"/>
          <a:stretch/>
        </p:blipFill>
        <p:spPr>
          <a:xfrm>
            <a:off x="6530326" y="1620144"/>
            <a:ext cx="5661674" cy="4307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a:extLst>
              <a:ext uri="{FF2B5EF4-FFF2-40B4-BE49-F238E27FC236}">
                <a16:creationId xmlns:a16="http://schemas.microsoft.com/office/drawing/2014/main" id="{A4FA8330-C7AB-4041-BDC6-5DCA6B3977BB}"/>
              </a:ext>
            </a:extLst>
          </p:cNvPr>
          <p:cNvGraphicFramePr>
            <a:graphicFrameLocks noGrp="1"/>
          </p:cNvGraphicFramePr>
          <p:nvPr>
            <p:extLst>
              <p:ext uri="{D42A27DB-BD31-4B8C-83A1-F6EECF244321}">
                <p14:modId xmlns:p14="http://schemas.microsoft.com/office/powerpoint/2010/main" val="3256721781"/>
              </p:ext>
            </p:extLst>
          </p:nvPr>
        </p:nvGraphicFramePr>
        <p:xfrm>
          <a:off x="0" y="6349999"/>
          <a:ext cx="12192000" cy="480929"/>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the Glorious Revolution affect the political landscape and power base in England?</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0542319"/>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A Glorious Revolution</a:t>
            </a:r>
          </a:p>
        </p:txBody>
      </p:sp>
      <p:sp>
        <p:nvSpPr>
          <p:cNvPr id="3" name="Content Placeholder 2"/>
          <p:cNvSpPr>
            <a:spLocks noGrp="1"/>
          </p:cNvSpPr>
          <p:nvPr>
            <p:ph idx="1"/>
          </p:nvPr>
        </p:nvSpPr>
        <p:spPr>
          <a:xfrm>
            <a:off x="0" y="2106379"/>
            <a:ext cx="6632620" cy="4126996"/>
          </a:xfrm>
        </p:spPr>
        <p:txBody>
          <a:bodyPr anchor="ctr">
            <a:noAutofit/>
          </a:bodyPr>
          <a:lstStyle/>
          <a:p>
            <a:pPr>
              <a:spcBef>
                <a:spcPts val="400"/>
              </a:spcBef>
              <a:spcAft>
                <a:spcPts val="400"/>
              </a:spcAft>
            </a:pPr>
            <a:r>
              <a:rPr lang="en-US" dirty="0"/>
              <a:t>Early 1688 – William began making preparations to invade England. But James realized William's intentions only in Oct. </a:t>
            </a:r>
          </a:p>
          <a:p>
            <a:pPr>
              <a:spcBef>
                <a:spcPts val="400"/>
              </a:spcBef>
              <a:spcAft>
                <a:spcPts val="400"/>
              </a:spcAft>
            </a:pPr>
            <a:r>
              <a:rPr lang="en-US" dirty="0"/>
              <a:t>Nov 1688 – William's forces landed at </a:t>
            </a:r>
            <a:r>
              <a:rPr lang="en-US" b="1" dirty="0" err="1"/>
              <a:t>Torbay</a:t>
            </a:r>
            <a:r>
              <a:rPr lang="en-US" dirty="0"/>
              <a:t> &amp; began their march toward London. James responded by sending forward his army. </a:t>
            </a:r>
          </a:p>
          <a:p>
            <a:pPr>
              <a:spcBef>
                <a:spcPts val="400"/>
              </a:spcBef>
              <a:spcAft>
                <a:spcPts val="400"/>
              </a:spcAft>
            </a:pPr>
            <a:r>
              <a:rPr lang="en-US" dirty="0"/>
              <a:t>Many of his soldiers, his daughter Anne &amp; her husband deserted him </a:t>
            </a:r>
            <a:r>
              <a:rPr lang="en-US" dirty="0">
                <a:sym typeface="Wingdings" panose="05000000000000000000" pitchFamily="2" charset="2"/>
              </a:rPr>
              <a:t></a:t>
            </a:r>
            <a:r>
              <a:rPr lang="en-US" dirty="0"/>
              <a:t> James retreated to London and made plans for his wife &amp; son to flee to France where James later joined them.</a:t>
            </a:r>
          </a:p>
          <a:p>
            <a:pPr>
              <a:spcBef>
                <a:spcPts val="400"/>
              </a:spcBef>
              <a:spcAft>
                <a:spcPts val="400"/>
              </a:spcAft>
            </a:pPr>
            <a:r>
              <a:rPr lang="en-US" dirty="0"/>
              <a:t>With almost no bloodshed, England had undergone a </a:t>
            </a:r>
            <a:r>
              <a:rPr lang="en-US" b="1" dirty="0"/>
              <a:t>“Glorious Revolution</a:t>
            </a:r>
            <a:r>
              <a:rPr lang="en-US" dirty="0"/>
              <a:t>”</a:t>
            </a:r>
          </a:p>
        </p:txBody>
      </p:sp>
      <p:pic>
        <p:nvPicPr>
          <p:cNvPr id="5" name="Picture 4"/>
          <p:cNvPicPr>
            <a:picLocks noChangeAspect="1"/>
          </p:cNvPicPr>
          <p:nvPr/>
        </p:nvPicPr>
        <p:blipFill>
          <a:blip r:embed="rId2"/>
          <a:stretch>
            <a:fillRect/>
          </a:stretch>
        </p:blipFill>
        <p:spPr>
          <a:xfrm>
            <a:off x="6621248" y="2285999"/>
            <a:ext cx="5443752" cy="3062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Table 3">
            <a:extLst>
              <a:ext uri="{FF2B5EF4-FFF2-40B4-BE49-F238E27FC236}">
                <a16:creationId xmlns:a16="http://schemas.microsoft.com/office/drawing/2014/main" id="{FC6E6A80-4502-0374-3766-2176C2A59D0C}"/>
              </a:ext>
            </a:extLst>
          </p:cNvPr>
          <p:cNvGraphicFramePr>
            <a:graphicFrameLocks noGrp="1"/>
          </p:cNvGraphicFramePr>
          <p:nvPr>
            <p:extLst>
              <p:ext uri="{D42A27DB-BD31-4B8C-83A1-F6EECF244321}">
                <p14:modId xmlns:p14="http://schemas.microsoft.com/office/powerpoint/2010/main" val="3256721781"/>
              </p:ext>
            </p:extLst>
          </p:nvPr>
        </p:nvGraphicFramePr>
        <p:xfrm>
          <a:off x="0" y="6349999"/>
          <a:ext cx="12192000" cy="480929"/>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the Glorious Revolution affect the political landscape and power base in England?</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9592482"/>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A Glorious Revolution</a:t>
            </a:r>
          </a:p>
        </p:txBody>
      </p:sp>
      <p:sp>
        <p:nvSpPr>
          <p:cNvPr id="3" name="Content Placeholder 2"/>
          <p:cNvSpPr>
            <a:spLocks noGrp="1"/>
          </p:cNvSpPr>
          <p:nvPr>
            <p:ph idx="1"/>
          </p:nvPr>
        </p:nvSpPr>
        <p:spPr>
          <a:xfrm>
            <a:off x="-1" y="2132137"/>
            <a:ext cx="7535333" cy="4075480"/>
          </a:xfrm>
        </p:spPr>
        <p:txBody>
          <a:bodyPr anchor="t">
            <a:noAutofit/>
          </a:bodyPr>
          <a:lstStyle/>
          <a:p>
            <a:pPr>
              <a:spcBef>
                <a:spcPts val="400"/>
              </a:spcBef>
              <a:spcAft>
                <a:spcPts val="100"/>
              </a:spcAft>
            </a:pPr>
            <a:r>
              <a:rPr lang="en-US" dirty="0"/>
              <a:t>Jan 1689 – Parliament offered the throne to </a:t>
            </a:r>
            <a:r>
              <a:rPr lang="en-US" b="1" dirty="0"/>
              <a:t>William</a:t>
            </a:r>
            <a:r>
              <a:rPr lang="en-US" dirty="0"/>
              <a:t> &amp; </a:t>
            </a:r>
            <a:r>
              <a:rPr lang="en-US" b="1" dirty="0"/>
              <a:t>Mary</a:t>
            </a:r>
            <a:r>
              <a:rPr lang="en-US" dirty="0"/>
              <a:t>. They accepted it, along with a </a:t>
            </a:r>
            <a:r>
              <a:rPr lang="en-US" b="1" dirty="0"/>
              <a:t>Bill of Rights</a:t>
            </a:r>
            <a:r>
              <a:rPr lang="en-US" dirty="0"/>
              <a:t> which was similar to Petition of Right. </a:t>
            </a:r>
          </a:p>
          <a:p>
            <a:pPr>
              <a:spcBef>
                <a:spcPts val="400"/>
              </a:spcBef>
              <a:spcAft>
                <a:spcPts val="100"/>
              </a:spcAft>
            </a:pPr>
            <a:r>
              <a:rPr lang="en-US" dirty="0"/>
              <a:t>The Bill of Rights set forth Parliament’s right to make laws &amp; to levy taxes. </a:t>
            </a:r>
          </a:p>
          <a:p>
            <a:pPr>
              <a:spcBef>
                <a:spcPts val="400"/>
              </a:spcBef>
              <a:spcAft>
                <a:spcPts val="100"/>
              </a:spcAft>
            </a:pPr>
            <a:r>
              <a:rPr lang="en-US" dirty="0"/>
              <a:t>It stated that standing armies could be raised only with Parliament's consent </a:t>
            </a:r>
            <a:r>
              <a:rPr lang="en-US" dirty="0">
                <a:sym typeface="Wingdings" panose="05000000000000000000" pitchFamily="2" charset="2"/>
              </a:rPr>
              <a:t> m</a:t>
            </a:r>
            <a:r>
              <a:rPr lang="en-US" dirty="0"/>
              <a:t>ade it impossible for kings to oppose or to do without Parliament. </a:t>
            </a:r>
          </a:p>
          <a:p>
            <a:pPr>
              <a:spcBef>
                <a:spcPts val="400"/>
              </a:spcBef>
              <a:spcAft>
                <a:spcPts val="100"/>
              </a:spcAft>
            </a:pPr>
            <a:r>
              <a:rPr lang="en-US" dirty="0"/>
              <a:t>It confirmed the rights of citizens to keep arms &amp; to have a jury trial</a:t>
            </a:r>
          </a:p>
          <a:p>
            <a:pPr>
              <a:spcBef>
                <a:spcPts val="400"/>
              </a:spcBef>
              <a:spcAft>
                <a:spcPts val="100"/>
              </a:spcAft>
            </a:pPr>
            <a:r>
              <a:rPr lang="en-US" dirty="0"/>
              <a:t>It helped create a system of government based on the rule of law &amp; a freely elected Parliament.</a:t>
            </a:r>
          </a:p>
          <a:p>
            <a:pPr>
              <a:spcBef>
                <a:spcPts val="400"/>
              </a:spcBef>
              <a:spcAft>
                <a:spcPts val="100"/>
              </a:spcAft>
            </a:pPr>
            <a:r>
              <a:rPr lang="en-US" dirty="0"/>
              <a:t>It laid the foundation for a limited or </a:t>
            </a:r>
            <a:r>
              <a:rPr lang="en-US" b="1" dirty="0"/>
              <a:t>constitutional</a:t>
            </a:r>
            <a:r>
              <a:rPr lang="en-US" dirty="0"/>
              <a:t> </a:t>
            </a:r>
            <a:r>
              <a:rPr lang="en-US" b="1" dirty="0"/>
              <a:t>monarchy</a:t>
            </a:r>
            <a:r>
              <a:rPr lang="en-US" dirty="0"/>
              <a:t>.</a:t>
            </a:r>
            <a:endParaRPr lang="en-AU" b="1" dirty="0"/>
          </a:p>
        </p:txBody>
      </p:sp>
      <p:pic>
        <p:nvPicPr>
          <p:cNvPr id="4" name="Picture 3"/>
          <p:cNvPicPr>
            <a:picLocks noChangeAspect="1"/>
          </p:cNvPicPr>
          <p:nvPr/>
        </p:nvPicPr>
        <p:blipFill>
          <a:blip r:embed="rId2"/>
          <a:stretch>
            <a:fillRect/>
          </a:stretch>
        </p:blipFill>
        <p:spPr>
          <a:xfrm>
            <a:off x="7512113" y="2427111"/>
            <a:ext cx="4397665" cy="3474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Table 4">
            <a:extLst>
              <a:ext uri="{FF2B5EF4-FFF2-40B4-BE49-F238E27FC236}">
                <a16:creationId xmlns:a16="http://schemas.microsoft.com/office/drawing/2014/main" id="{1753D412-9B09-3ABE-E669-21365A4D38AF}"/>
              </a:ext>
            </a:extLst>
          </p:cNvPr>
          <p:cNvGraphicFramePr>
            <a:graphicFrameLocks noGrp="1"/>
          </p:cNvGraphicFramePr>
          <p:nvPr>
            <p:extLst>
              <p:ext uri="{D42A27DB-BD31-4B8C-83A1-F6EECF244321}">
                <p14:modId xmlns:p14="http://schemas.microsoft.com/office/powerpoint/2010/main" val="3256721781"/>
              </p:ext>
            </p:extLst>
          </p:nvPr>
        </p:nvGraphicFramePr>
        <p:xfrm>
          <a:off x="0" y="6349999"/>
          <a:ext cx="12192000" cy="480929"/>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the Glorious Revolution affect the political landscape and power base in England?</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4608384"/>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A Glorious Revolution</a:t>
            </a:r>
          </a:p>
        </p:txBody>
      </p:sp>
      <p:sp>
        <p:nvSpPr>
          <p:cNvPr id="3" name="Content Placeholder 2"/>
          <p:cNvSpPr>
            <a:spLocks noGrp="1"/>
          </p:cNvSpPr>
          <p:nvPr>
            <p:ph idx="1"/>
          </p:nvPr>
        </p:nvSpPr>
        <p:spPr>
          <a:xfrm>
            <a:off x="0" y="1896772"/>
            <a:ext cx="7874000" cy="4056844"/>
          </a:xfrm>
          <a:solidFill>
            <a:schemeClr val="bg2"/>
          </a:solidFill>
          <a:effectLst/>
        </p:spPr>
        <p:txBody>
          <a:bodyPr anchor="t">
            <a:noAutofit/>
          </a:bodyPr>
          <a:lstStyle/>
          <a:p>
            <a:pPr>
              <a:spcBef>
                <a:spcPts val="400"/>
              </a:spcBef>
              <a:spcAft>
                <a:spcPts val="400"/>
              </a:spcAft>
            </a:pPr>
            <a:r>
              <a:rPr lang="en-US" b="1" dirty="0"/>
              <a:t>Toleration Act of 1689</a:t>
            </a:r>
            <a:r>
              <a:rPr lang="en-US" dirty="0"/>
              <a:t> –action of Parliament which granted Puritans, but not Catholics, right of free public worship. </a:t>
            </a:r>
          </a:p>
          <a:p>
            <a:pPr>
              <a:spcBef>
                <a:spcPts val="400"/>
              </a:spcBef>
              <a:spcAft>
                <a:spcPts val="400"/>
              </a:spcAft>
            </a:pPr>
            <a:r>
              <a:rPr lang="en-US" dirty="0"/>
              <a:t>English citizens wouldn’t be persecuted for Religion </a:t>
            </a:r>
            <a:r>
              <a:rPr lang="en-US" dirty="0">
                <a:sym typeface="Wingdings" panose="05000000000000000000" pitchFamily="2" charset="2"/>
              </a:rPr>
              <a:t> </a:t>
            </a:r>
            <a:r>
              <a:rPr lang="en-US" dirty="0"/>
              <a:t>Marked a turning point in English history</a:t>
            </a:r>
          </a:p>
          <a:p>
            <a:pPr>
              <a:spcBef>
                <a:spcPts val="400"/>
              </a:spcBef>
              <a:spcAft>
                <a:spcPts val="400"/>
              </a:spcAft>
            </a:pPr>
            <a:r>
              <a:rPr lang="en-US" dirty="0"/>
              <a:t>Parliament had destroyed the Divine-Right Theory of Kingship by deposing one king &amp; establishing another. William was King, not by Grace of God, but by the grace of Parliament </a:t>
            </a:r>
          </a:p>
          <a:p>
            <a:pPr>
              <a:spcBef>
                <a:spcPts val="400"/>
              </a:spcBef>
              <a:spcAft>
                <a:spcPts val="400"/>
              </a:spcAft>
            </a:pPr>
            <a:r>
              <a:rPr lang="en-US" dirty="0"/>
              <a:t>It had asserted its right to be part of the government. </a:t>
            </a:r>
          </a:p>
          <a:p>
            <a:pPr>
              <a:spcBef>
                <a:spcPts val="400"/>
              </a:spcBef>
              <a:spcAft>
                <a:spcPts val="400"/>
              </a:spcAft>
            </a:pPr>
            <a:r>
              <a:rPr lang="en-US" dirty="0"/>
              <a:t>It didn’t have complete control of government but had right to participate in affairs of state. </a:t>
            </a:r>
          </a:p>
          <a:p>
            <a:pPr>
              <a:spcBef>
                <a:spcPts val="400"/>
              </a:spcBef>
              <a:spcAft>
                <a:spcPts val="400"/>
              </a:spcAft>
            </a:pPr>
            <a:r>
              <a:rPr lang="en-US" dirty="0"/>
              <a:t>Over next century, it gradually proved to be the real authority in English system of constitutional monarchy.</a:t>
            </a:r>
            <a:endParaRPr lang="en-AU" b="1" dirty="0"/>
          </a:p>
        </p:txBody>
      </p:sp>
      <p:pic>
        <p:nvPicPr>
          <p:cNvPr id="4" name="Picture 3"/>
          <p:cNvPicPr>
            <a:picLocks noChangeAspect="1"/>
          </p:cNvPicPr>
          <p:nvPr/>
        </p:nvPicPr>
        <p:blipFill rotWithShape="1">
          <a:blip r:embed="rId2"/>
          <a:srcRect l="13206" r="21169"/>
          <a:stretch/>
        </p:blipFill>
        <p:spPr>
          <a:xfrm>
            <a:off x="7958667" y="2283984"/>
            <a:ext cx="4151019" cy="3558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3334726468"/>
              </p:ext>
            </p:extLst>
          </p:nvPr>
        </p:nvGraphicFramePr>
        <p:xfrm>
          <a:off x="0" y="6349999"/>
          <a:ext cx="12192000" cy="480929"/>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the Glorious Revolution affect the political landscape and power base in England?</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5417057"/>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7928-F1BE-2A4F-31E5-76B8A51A4A3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49C5A4-0BC9-B643-4079-28AB894C0B63}"/>
              </a:ext>
            </a:extLst>
          </p:cNvPr>
          <p:cNvSpPr>
            <a:spLocks noGrp="1"/>
          </p:cNvSpPr>
          <p:nvPr>
            <p:ph type="subTitle" idx="1"/>
          </p:nvPr>
        </p:nvSpPr>
        <p:spPr>
          <a:xfrm>
            <a:off x="0" y="5282812"/>
            <a:ext cx="6436386" cy="872976"/>
          </a:xfrm>
        </p:spPr>
        <p:txBody>
          <a:bodyPr>
            <a:noAutofit/>
          </a:bodyPr>
          <a:lstStyle/>
          <a:p>
            <a:pPr>
              <a:spcBef>
                <a:spcPts val="0"/>
              </a:spcBef>
              <a:spcAft>
                <a:spcPts val="0"/>
              </a:spcAft>
            </a:pPr>
            <a:r>
              <a:rPr lang="en-US" sz="2500" b="1" dirty="0">
                <a:hlinkClick r:id="rId2"/>
              </a:rPr>
              <a:t>Charles V Crash Course (13 </a:t>
            </a:r>
            <a:r>
              <a:rPr lang="en-US" sz="2500" b="1" dirty="0" err="1">
                <a:hlinkClick r:id="rId2"/>
              </a:rPr>
              <a:t>mins</a:t>
            </a:r>
            <a:r>
              <a:rPr lang="en-US" sz="2500" b="1" dirty="0">
                <a:hlinkClick r:id="rId2"/>
              </a:rPr>
              <a:t>) </a:t>
            </a:r>
            <a:endParaRPr lang="en-US" sz="2500" dirty="0"/>
          </a:p>
          <a:p>
            <a:pPr>
              <a:spcBef>
                <a:spcPts val="0"/>
              </a:spcBef>
              <a:spcAft>
                <a:spcPts val="0"/>
              </a:spcAft>
            </a:pPr>
            <a:endParaRPr lang="en-US" sz="2500" dirty="0"/>
          </a:p>
          <a:p>
            <a:pPr>
              <a:spcBef>
                <a:spcPts val="0"/>
              </a:spcBef>
              <a:spcAft>
                <a:spcPts val="0"/>
              </a:spcAft>
            </a:pPr>
            <a:endParaRPr lang="en-US" sz="2500" dirty="0"/>
          </a:p>
        </p:txBody>
      </p:sp>
      <p:sp>
        <p:nvSpPr>
          <p:cNvPr id="7" name="Title 6">
            <a:extLst>
              <a:ext uri="{FF2B5EF4-FFF2-40B4-BE49-F238E27FC236}">
                <a16:creationId xmlns:a16="http://schemas.microsoft.com/office/drawing/2014/main" id="{703B1BD8-48DC-CFE0-335D-D56BDED0948B}"/>
              </a:ext>
            </a:extLst>
          </p:cNvPr>
          <p:cNvSpPr>
            <a:spLocks noGrp="1"/>
          </p:cNvSpPr>
          <p:nvPr>
            <p:ph type="ctrTitle"/>
          </p:nvPr>
        </p:nvSpPr>
        <p:spPr>
          <a:xfrm>
            <a:off x="0" y="4092749"/>
            <a:ext cx="12192000" cy="1164636"/>
          </a:xfr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dirty="0"/>
              <a:t>Conflict and Absolutism in Europe</a:t>
            </a:r>
            <a:br>
              <a:rPr lang="en-US" sz="3500" dirty="0"/>
            </a:br>
            <a:r>
              <a:rPr lang="en-US" sz="3500" dirty="0" err="1"/>
              <a:t>Ch</a:t>
            </a:r>
            <a:r>
              <a:rPr lang="en-US" sz="3500" dirty="0"/>
              <a:t> 18.2 </a:t>
            </a:r>
            <a:r>
              <a:rPr lang="en-US" sz="3000" dirty="0"/>
              <a:t>War and Revolution in England </a:t>
            </a:r>
          </a:p>
        </p:txBody>
      </p:sp>
      <p:sp>
        <p:nvSpPr>
          <p:cNvPr id="6" name="Subtitle 2">
            <a:extLst>
              <a:ext uri="{FF2B5EF4-FFF2-40B4-BE49-F238E27FC236}">
                <a16:creationId xmlns:a16="http://schemas.microsoft.com/office/drawing/2014/main" id="{F025AE8B-6F56-DB0E-C0E5-FC7060D921EF}"/>
              </a:ext>
            </a:extLst>
          </p:cNvPr>
          <p:cNvSpPr txBox="1">
            <a:spLocks/>
          </p:cNvSpPr>
          <p:nvPr/>
        </p:nvSpPr>
        <p:spPr>
          <a:xfrm>
            <a:off x="6946166" y="5318092"/>
            <a:ext cx="5322034" cy="1769244"/>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endParaRPr lang="en-US" sz="2500" dirty="0"/>
          </a:p>
        </p:txBody>
      </p:sp>
      <p:pic>
        <p:nvPicPr>
          <p:cNvPr id="11" name="Picture 10">
            <a:extLst>
              <a:ext uri="{FF2B5EF4-FFF2-40B4-BE49-F238E27FC236}">
                <a16:creationId xmlns:a16="http://schemas.microsoft.com/office/drawing/2014/main" id="{886A9634-0F50-913A-DC15-BA5B31F911AD}"/>
              </a:ext>
            </a:extLst>
          </p:cNvPr>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Lst>
          </a:blip>
          <a:stretch>
            <a:fillRect/>
          </a:stretch>
        </p:blipFill>
        <p:spPr>
          <a:xfrm>
            <a:off x="0" y="-1"/>
            <a:ext cx="12192000" cy="4113953"/>
          </a:xfrm>
          <a:prstGeom prst="rect">
            <a:avLst/>
          </a:prstGeom>
        </p:spPr>
      </p:pic>
      <p:pic>
        <p:nvPicPr>
          <p:cNvPr id="12" name="Picture 11">
            <a:extLst>
              <a:ext uri="{FF2B5EF4-FFF2-40B4-BE49-F238E27FC236}">
                <a16:creationId xmlns:a16="http://schemas.microsoft.com/office/drawing/2014/main" id="{C5626D3B-E48F-4FCE-2630-B6C82FE527FC}"/>
              </a:ext>
            </a:extLst>
          </p:cNvPr>
          <p:cNvPicPr>
            <a:picLocks noChangeAspect="1"/>
          </p:cNvPicPr>
          <p:nvPr/>
        </p:nvPicPr>
        <p:blipFill>
          <a:blip r:embed="rId5"/>
          <a:stretch>
            <a:fillRect/>
          </a:stretch>
        </p:blipFill>
        <p:spPr>
          <a:xfrm>
            <a:off x="2751667" y="0"/>
            <a:ext cx="6378222" cy="411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3" name="Table 12">
            <a:extLst>
              <a:ext uri="{FF2B5EF4-FFF2-40B4-BE49-F238E27FC236}">
                <a16:creationId xmlns:a16="http://schemas.microsoft.com/office/drawing/2014/main" id="{C8192418-415D-4415-E148-B635115C3EDD}"/>
              </a:ext>
            </a:extLst>
          </p:cNvPr>
          <p:cNvGraphicFramePr>
            <a:graphicFrameLocks noGrp="1"/>
          </p:cNvGraphicFramePr>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9105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Political Thought</a:t>
            </a:r>
          </a:p>
        </p:txBody>
      </p:sp>
      <p:sp>
        <p:nvSpPr>
          <p:cNvPr id="3" name="Content Placeholder 2"/>
          <p:cNvSpPr>
            <a:spLocks noGrp="1"/>
          </p:cNvSpPr>
          <p:nvPr>
            <p:ph idx="1"/>
          </p:nvPr>
        </p:nvSpPr>
        <p:spPr>
          <a:xfrm>
            <a:off x="0" y="2137893"/>
            <a:ext cx="7493000" cy="4069724"/>
          </a:xfrm>
        </p:spPr>
        <p:txBody>
          <a:bodyPr anchor="ctr">
            <a:noAutofit/>
          </a:bodyPr>
          <a:lstStyle/>
          <a:p>
            <a:pPr>
              <a:spcBef>
                <a:spcPts val="400"/>
              </a:spcBef>
              <a:spcAft>
                <a:spcPts val="400"/>
              </a:spcAft>
            </a:pPr>
            <a:r>
              <a:rPr lang="en-US" sz="2000" dirty="0"/>
              <a:t>English legal and political thought reflected concerns with Order &amp; Power. </a:t>
            </a:r>
          </a:p>
          <a:p>
            <a:pPr>
              <a:spcBef>
                <a:spcPts val="400"/>
              </a:spcBef>
              <a:spcAft>
                <a:spcPts val="400"/>
              </a:spcAft>
            </a:pPr>
            <a:r>
              <a:rPr lang="en-US" sz="2000" dirty="0"/>
              <a:t>William Blackstone, a judge &amp; professor of law wrote </a:t>
            </a:r>
            <a:r>
              <a:rPr lang="en-US" sz="2000" i="1" dirty="0"/>
              <a:t>Commentaries on the Laws of England</a:t>
            </a:r>
            <a:r>
              <a:rPr lang="en-US" sz="2000" dirty="0"/>
              <a:t>, </a:t>
            </a:r>
          </a:p>
          <a:p>
            <a:pPr>
              <a:spcBef>
                <a:spcPts val="400"/>
              </a:spcBef>
              <a:spcAft>
                <a:spcPts val="400"/>
              </a:spcAft>
            </a:pPr>
            <a:r>
              <a:rPr lang="en-US" sz="2000" dirty="0"/>
              <a:t>He argued political stability could be achieved by a revived emphasis on English common law. </a:t>
            </a:r>
          </a:p>
        </p:txBody>
      </p:sp>
      <p:pic>
        <p:nvPicPr>
          <p:cNvPr id="4" name="Picture 3"/>
          <p:cNvPicPr>
            <a:picLocks noChangeAspect="1"/>
          </p:cNvPicPr>
          <p:nvPr/>
        </p:nvPicPr>
        <p:blipFill>
          <a:blip r:embed="rId2"/>
          <a:stretch>
            <a:fillRect/>
          </a:stretch>
        </p:blipFill>
        <p:spPr>
          <a:xfrm>
            <a:off x="7831667" y="447799"/>
            <a:ext cx="4121855" cy="5485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894119"/>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Political Thought</a:t>
            </a:r>
          </a:p>
        </p:txBody>
      </p:sp>
      <p:sp>
        <p:nvSpPr>
          <p:cNvPr id="3" name="Content Placeholder 2"/>
          <p:cNvSpPr>
            <a:spLocks noGrp="1"/>
          </p:cNvSpPr>
          <p:nvPr>
            <p:ph idx="1"/>
          </p:nvPr>
        </p:nvSpPr>
        <p:spPr>
          <a:xfrm>
            <a:off x="0" y="1878138"/>
            <a:ext cx="7083778" cy="4075480"/>
          </a:xfrm>
          <a:solidFill>
            <a:srgbClr val="FFFFFF"/>
          </a:solidFill>
          <a:effectLst/>
        </p:spPr>
        <p:txBody>
          <a:bodyPr anchor="t">
            <a:noAutofit/>
          </a:bodyPr>
          <a:lstStyle/>
          <a:p>
            <a:pPr>
              <a:spcBef>
                <a:spcPts val="400"/>
              </a:spcBef>
              <a:spcAft>
                <a:spcPts val="100"/>
              </a:spcAft>
            </a:pPr>
            <a:r>
              <a:rPr lang="en-US" b="1" dirty="0"/>
              <a:t>Thomas Hobbes, </a:t>
            </a:r>
            <a:r>
              <a:rPr lang="en-US" dirty="0"/>
              <a:t>political thinker, alarmed by the revolutionary upheavals in England</a:t>
            </a:r>
          </a:p>
          <a:p>
            <a:pPr>
              <a:spcBef>
                <a:spcPts val="400"/>
              </a:spcBef>
              <a:spcAft>
                <a:spcPts val="100"/>
              </a:spcAft>
            </a:pPr>
            <a:r>
              <a:rPr lang="en-US" dirty="0"/>
              <a:t>1651 –published the political work </a:t>
            </a:r>
            <a:r>
              <a:rPr lang="en-US" b="1" dirty="0"/>
              <a:t>Leviathan</a:t>
            </a:r>
            <a:r>
              <a:rPr lang="en-US" i="1" dirty="0"/>
              <a:t> </a:t>
            </a:r>
            <a:r>
              <a:rPr lang="en-US" dirty="0"/>
              <a:t>to deal with problem of disorder. </a:t>
            </a:r>
          </a:p>
          <a:p>
            <a:pPr>
              <a:spcBef>
                <a:spcPts val="400"/>
              </a:spcBef>
              <a:spcAft>
                <a:spcPts val="100"/>
              </a:spcAft>
            </a:pPr>
            <a:r>
              <a:rPr lang="en-US" dirty="0"/>
              <a:t>Hobbes argued before organized society, humans were guided not by reason &amp; moral ideals, but by a ruthless struggle for self-preservation. </a:t>
            </a:r>
          </a:p>
          <a:p>
            <a:pPr>
              <a:spcBef>
                <a:spcPts val="400"/>
              </a:spcBef>
              <a:spcAft>
                <a:spcPts val="100"/>
              </a:spcAft>
            </a:pPr>
            <a:r>
              <a:rPr lang="en-US" dirty="0"/>
              <a:t>To save themselves from destroying one another people made a social contract &amp; agreed to form a state, which Hobbes called “</a:t>
            </a:r>
            <a:r>
              <a:rPr lang="en-US" i="1" dirty="0"/>
              <a:t>that great LEVIATHAN . . . to which we owe . . . our peace and defense</a:t>
            </a:r>
            <a:r>
              <a:rPr lang="en-US" dirty="0"/>
              <a:t>” </a:t>
            </a:r>
          </a:p>
          <a:p>
            <a:pPr>
              <a:spcBef>
                <a:spcPts val="400"/>
              </a:spcBef>
              <a:spcAft>
                <a:spcPts val="100"/>
              </a:spcAft>
            </a:pPr>
            <a:r>
              <a:rPr lang="en-US" dirty="0"/>
              <a:t>People in the state agreed to be governed by an absolute ruler with unlimited power, in order to suppress rebellion &amp; preserve order.</a:t>
            </a:r>
            <a:endParaRPr lang="en-AU" b="1" dirty="0"/>
          </a:p>
        </p:txBody>
      </p:sp>
      <p:pic>
        <p:nvPicPr>
          <p:cNvPr id="4" name="Picture 3"/>
          <p:cNvPicPr>
            <a:picLocks noChangeAspect="1"/>
          </p:cNvPicPr>
          <p:nvPr/>
        </p:nvPicPr>
        <p:blipFill>
          <a:blip r:embed="rId2"/>
          <a:stretch>
            <a:fillRect/>
          </a:stretch>
        </p:blipFill>
        <p:spPr>
          <a:xfrm>
            <a:off x="7281333" y="1502200"/>
            <a:ext cx="4135967" cy="4384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7285169"/>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Political Thought</a:t>
            </a:r>
          </a:p>
        </p:txBody>
      </p:sp>
      <p:sp>
        <p:nvSpPr>
          <p:cNvPr id="3" name="Content Placeholder 2"/>
          <p:cNvSpPr>
            <a:spLocks noGrp="1"/>
          </p:cNvSpPr>
          <p:nvPr>
            <p:ph idx="1"/>
          </p:nvPr>
        </p:nvSpPr>
        <p:spPr>
          <a:xfrm>
            <a:off x="0" y="2132137"/>
            <a:ext cx="6555346" cy="4075480"/>
          </a:xfrm>
        </p:spPr>
        <p:txBody>
          <a:bodyPr anchor="ctr">
            <a:noAutofit/>
          </a:bodyPr>
          <a:lstStyle/>
          <a:p>
            <a:pPr>
              <a:spcBef>
                <a:spcPts val="400"/>
              </a:spcBef>
              <a:spcAft>
                <a:spcPts val="400"/>
              </a:spcAft>
            </a:pPr>
            <a:r>
              <a:rPr lang="en-US" sz="2000" b="1" dirty="0"/>
              <a:t>John Locke, </a:t>
            </a:r>
            <a:r>
              <a:rPr lang="en-US" sz="2000" dirty="0"/>
              <a:t>a political thinker, viewed the exercise of political power differently. </a:t>
            </a:r>
          </a:p>
          <a:p>
            <a:pPr>
              <a:spcBef>
                <a:spcPts val="400"/>
              </a:spcBef>
              <a:spcAft>
                <a:spcPts val="400"/>
              </a:spcAft>
            </a:pPr>
            <a:r>
              <a:rPr lang="en-US" sz="2000" dirty="0"/>
              <a:t>1690 – published his</a:t>
            </a:r>
            <a:r>
              <a:rPr lang="en-US" sz="2000" b="1" dirty="0"/>
              <a:t> Two Treatises of Government</a:t>
            </a:r>
            <a:r>
              <a:rPr lang="en-US" sz="2000" dirty="0"/>
              <a:t> – argued against the absolute rule of one person. </a:t>
            </a:r>
          </a:p>
          <a:p>
            <a:pPr>
              <a:spcBef>
                <a:spcPts val="400"/>
              </a:spcBef>
              <a:spcAft>
                <a:spcPts val="400"/>
              </a:spcAft>
            </a:pPr>
            <a:r>
              <a:rPr lang="en-US" sz="2000" dirty="0"/>
              <a:t>Unlike Hobbes, Locke believed before society was organized, humans lived in a state of equality &amp; freedom rather than in a state of war </a:t>
            </a:r>
            <a:r>
              <a:rPr lang="en-US" sz="2000" dirty="0">
                <a:sym typeface="Wingdings" panose="05000000000000000000" pitchFamily="2" charset="2"/>
              </a:rPr>
              <a:t> </a:t>
            </a:r>
          </a:p>
          <a:p>
            <a:pPr>
              <a:spcBef>
                <a:spcPts val="400"/>
              </a:spcBef>
              <a:spcAft>
                <a:spcPts val="400"/>
              </a:spcAft>
            </a:pPr>
            <a:r>
              <a:rPr lang="en-US" sz="2000" dirty="0"/>
              <a:t>So, all humans had certain natural rights: rights with which they were born. These included: rights to life, liberty &amp; property.</a:t>
            </a:r>
            <a:endParaRPr lang="en-AU" sz="2000" b="1" dirty="0"/>
          </a:p>
        </p:txBody>
      </p:sp>
      <p:pic>
        <p:nvPicPr>
          <p:cNvPr id="4" name="Picture 3"/>
          <p:cNvPicPr>
            <a:picLocks noChangeAspect="1"/>
          </p:cNvPicPr>
          <p:nvPr/>
        </p:nvPicPr>
        <p:blipFill rotWithShape="1">
          <a:blip r:embed="rId2"/>
          <a:srcRect l="3901" t="4262"/>
          <a:stretch/>
        </p:blipFill>
        <p:spPr>
          <a:xfrm>
            <a:off x="7591778" y="1358982"/>
            <a:ext cx="3824111" cy="4451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980616"/>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p>
        </p:txBody>
      </p:sp>
      <p:sp>
        <p:nvSpPr>
          <p:cNvPr id="3" name="Content Placeholder 2"/>
          <p:cNvSpPr>
            <a:spLocks noGrp="1"/>
          </p:cNvSpPr>
          <p:nvPr>
            <p:ph idx="1"/>
          </p:nvPr>
        </p:nvSpPr>
        <p:spPr>
          <a:xfrm>
            <a:off x="-1" y="2125014"/>
            <a:ext cx="6478073" cy="4159875"/>
          </a:xfrm>
        </p:spPr>
        <p:txBody>
          <a:bodyPr anchor="ctr">
            <a:noAutofit/>
          </a:bodyPr>
          <a:lstStyle/>
          <a:p>
            <a:pPr>
              <a:spcBef>
                <a:spcPts val="400"/>
              </a:spcBef>
              <a:spcAft>
                <a:spcPts val="400"/>
              </a:spcAft>
            </a:pPr>
            <a:r>
              <a:rPr lang="en-US" sz="2000" dirty="0"/>
              <a:t>17</a:t>
            </a:r>
            <a:r>
              <a:rPr lang="en-US" sz="2000" baseline="30000" dirty="0"/>
              <a:t>th</a:t>
            </a:r>
            <a:r>
              <a:rPr lang="en-US" sz="2000" dirty="0"/>
              <a:t> century – In addition to the Thirty Years' War, a series of rebellions &amp; civil wars rocked Europe</a:t>
            </a:r>
          </a:p>
          <a:p>
            <a:pPr>
              <a:spcBef>
                <a:spcPts val="400"/>
              </a:spcBef>
              <a:spcAft>
                <a:spcPts val="400"/>
              </a:spcAft>
            </a:pPr>
            <a:r>
              <a:rPr lang="en-US" sz="2000" dirty="0"/>
              <a:t>Most famous struggle was the civil war in England or </a:t>
            </a:r>
            <a:r>
              <a:rPr lang="en-US" sz="2000" b="1" dirty="0"/>
              <a:t>English</a:t>
            </a:r>
            <a:r>
              <a:rPr lang="en-US" sz="2000" dirty="0"/>
              <a:t> </a:t>
            </a:r>
            <a:r>
              <a:rPr lang="en-US" sz="2000" b="1" dirty="0"/>
              <a:t>Revolution</a:t>
            </a:r>
            <a:r>
              <a:rPr lang="en-US" sz="2000" dirty="0"/>
              <a:t> </a:t>
            </a:r>
          </a:p>
          <a:p>
            <a:pPr>
              <a:spcBef>
                <a:spcPts val="400"/>
              </a:spcBef>
              <a:spcAft>
                <a:spcPts val="400"/>
              </a:spcAft>
            </a:pPr>
            <a:r>
              <a:rPr lang="en-US" sz="2000" dirty="0"/>
              <a:t>The war was between King &amp; Parliament to determine what role each should play in governing England. </a:t>
            </a:r>
          </a:p>
          <a:p>
            <a:pPr>
              <a:spcBef>
                <a:spcPts val="400"/>
              </a:spcBef>
              <a:spcAft>
                <a:spcPts val="400"/>
              </a:spcAft>
            </a:pPr>
            <a:r>
              <a:rPr lang="en-US" sz="2000" dirty="0"/>
              <a:t>Finally reached a resolution only after another revolution later in the century </a:t>
            </a:r>
          </a:p>
        </p:txBody>
      </p:sp>
      <p:pic>
        <p:nvPicPr>
          <p:cNvPr id="4" name="Picture 3"/>
          <p:cNvPicPr>
            <a:picLocks noChangeAspect="1"/>
          </p:cNvPicPr>
          <p:nvPr/>
        </p:nvPicPr>
        <p:blipFill>
          <a:blip r:embed="rId2"/>
          <a:stretch>
            <a:fillRect/>
          </a:stretch>
        </p:blipFill>
        <p:spPr>
          <a:xfrm>
            <a:off x="6670197" y="1792111"/>
            <a:ext cx="5288970" cy="4103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697914"/>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Political Thought</a:t>
            </a:r>
          </a:p>
        </p:txBody>
      </p:sp>
      <p:sp>
        <p:nvSpPr>
          <p:cNvPr id="3" name="Content Placeholder 2"/>
          <p:cNvSpPr>
            <a:spLocks noGrp="1"/>
          </p:cNvSpPr>
          <p:nvPr>
            <p:ph idx="1"/>
          </p:nvPr>
        </p:nvSpPr>
        <p:spPr>
          <a:xfrm>
            <a:off x="0" y="2132136"/>
            <a:ext cx="6555346" cy="4152753"/>
          </a:xfrm>
        </p:spPr>
        <p:txBody>
          <a:bodyPr anchor="ctr">
            <a:noAutofit/>
          </a:bodyPr>
          <a:lstStyle/>
          <a:p>
            <a:pPr>
              <a:spcBef>
                <a:spcPts val="400"/>
              </a:spcBef>
              <a:spcAft>
                <a:spcPts val="400"/>
              </a:spcAft>
            </a:pPr>
            <a:r>
              <a:rPr lang="en-US" dirty="0"/>
              <a:t>But like Hobbes, Locke believed people found it difficult to protect their natural rights </a:t>
            </a:r>
            <a:endParaRPr lang="en-US" dirty="0">
              <a:sym typeface="Wingdings" panose="05000000000000000000" pitchFamily="2" charset="2"/>
            </a:endParaRPr>
          </a:p>
          <a:p>
            <a:pPr>
              <a:spcBef>
                <a:spcPts val="400"/>
              </a:spcBef>
              <a:spcAft>
                <a:spcPts val="400"/>
              </a:spcAft>
            </a:pPr>
            <a:r>
              <a:rPr lang="en-US" dirty="0">
                <a:sym typeface="Wingdings" panose="05000000000000000000" pitchFamily="2" charset="2"/>
              </a:rPr>
              <a:t>Thus, they </a:t>
            </a:r>
            <a:r>
              <a:rPr lang="en-US" dirty="0"/>
              <a:t>agreed to establish a government to ensure the protection of their rights &amp; to judge those who violated them. </a:t>
            </a:r>
          </a:p>
          <a:p>
            <a:pPr>
              <a:spcBef>
                <a:spcPts val="400"/>
              </a:spcBef>
              <a:spcAft>
                <a:spcPts val="400"/>
              </a:spcAft>
            </a:pPr>
            <a:r>
              <a:rPr lang="en-US" dirty="0"/>
              <a:t>Government would protect the rights of the people &amp; the people would act reasonably. </a:t>
            </a:r>
          </a:p>
          <a:p>
            <a:pPr>
              <a:spcBef>
                <a:spcPts val="400"/>
              </a:spcBef>
              <a:spcAft>
                <a:spcPts val="400"/>
              </a:spcAft>
            </a:pPr>
            <a:r>
              <a:rPr lang="en-US" dirty="0"/>
              <a:t>But, if a government broke the contract for e.g., If a monarch failed to protect citizens' natural rights people would use their rights to alter or remove &amp; form a new government.</a:t>
            </a:r>
            <a:endParaRPr lang="en-AU" b="1" dirty="0"/>
          </a:p>
        </p:txBody>
      </p:sp>
      <p:pic>
        <p:nvPicPr>
          <p:cNvPr id="4" name="Picture 3"/>
          <p:cNvPicPr>
            <a:picLocks noChangeAspect="1"/>
          </p:cNvPicPr>
          <p:nvPr/>
        </p:nvPicPr>
        <p:blipFill>
          <a:blip r:embed="rId2"/>
          <a:stretch>
            <a:fillRect/>
          </a:stretch>
        </p:blipFill>
        <p:spPr>
          <a:xfrm>
            <a:off x="7882465" y="56444"/>
            <a:ext cx="3575756" cy="5938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2877892"/>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Political Thought</a:t>
            </a:r>
          </a:p>
        </p:txBody>
      </p:sp>
      <p:sp>
        <p:nvSpPr>
          <p:cNvPr id="3" name="Content Placeholder 2"/>
          <p:cNvSpPr>
            <a:spLocks noGrp="1"/>
          </p:cNvSpPr>
          <p:nvPr>
            <p:ph idx="1"/>
          </p:nvPr>
        </p:nvSpPr>
        <p:spPr>
          <a:xfrm>
            <a:off x="0" y="2132137"/>
            <a:ext cx="6555346" cy="4075480"/>
          </a:xfrm>
        </p:spPr>
        <p:txBody>
          <a:bodyPr anchor="ctr">
            <a:noAutofit/>
          </a:bodyPr>
          <a:lstStyle/>
          <a:p>
            <a:pPr>
              <a:spcBef>
                <a:spcPts val="400"/>
              </a:spcBef>
              <a:spcAft>
                <a:spcPts val="400"/>
              </a:spcAft>
            </a:pPr>
            <a:r>
              <a:rPr lang="en-US" sz="2000" dirty="0"/>
              <a:t>To Locke, people</a:t>
            </a:r>
            <a:r>
              <a:rPr lang="en-US" sz="2000" i="1" dirty="0"/>
              <a:t> </a:t>
            </a:r>
            <a:r>
              <a:rPr lang="en-US" sz="2000" dirty="0"/>
              <a:t>meant the landholding aristocracy. </a:t>
            </a:r>
          </a:p>
          <a:p>
            <a:pPr>
              <a:spcBef>
                <a:spcPts val="400"/>
              </a:spcBef>
              <a:spcAft>
                <a:spcPts val="400"/>
              </a:spcAft>
            </a:pPr>
            <a:r>
              <a:rPr lang="en-US" sz="2000" dirty="0"/>
              <a:t>He was not an advocate of democracy</a:t>
            </a:r>
          </a:p>
          <a:p>
            <a:pPr>
              <a:spcBef>
                <a:spcPts val="400"/>
              </a:spcBef>
              <a:spcAft>
                <a:spcPts val="400"/>
              </a:spcAft>
            </a:pPr>
            <a:r>
              <a:rPr lang="en-US" sz="2000" dirty="0"/>
              <a:t>But his ideas proved important in 18</a:t>
            </a:r>
            <a:r>
              <a:rPr lang="en-US" sz="2000" baseline="30000" dirty="0"/>
              <a:t>th</a:t>
            </a:r>
            <a:r>
              <a:rPr lang="en-US" sz="2000" dirty="0"/>
              <a:t> century</a:t>
            </a:r>
          </a:p>
          <a:p>
            <a:pPr>
              <a:spcBef>
                <a:spcPts val="400"/>
              </a:spcBef>
              <a:spcAft>
                <a:spcPts val="400"/>
              </a:spcAft>
            </a:pPr>
            <a:r>
              <a:rPr lang="en-US" sz="2000" dirty="0"/>
              <a:t>used to support demands for constitutional government, the rule of law &amp; the protection of rights. </a:t>
            </a:r>
          </a:p>
          <a:p>
            <a:pPr>
              <a:spcBef>
                <a:spcPts val="400"/>
              </a:spcBef>
              <a:spcAft>
                <a:spcPts val="400"/>
              </a:spcAft>
            </a:pPr>
            <a:r>
              <a:rPr lang="en-US" sz="2000" dirty="0"/>
              <a:t>Locke's ideas can be found in both the American Declaration of Independence &amp; the United States Constitution.</a:t>
            </a:r>
          </a:p>
        </p:txBody>
      </p:sp>
      <p:pic>
        <p:nvPicPr>
          <p:cNvPr id="4" name="Picture 3"/>
          <p:cNvPicPr>
            <a:picLocks noChangeAspect="1"/>
          </p:cNvPicPr>
          <p:nvPr/>
        </p:nvPicPr>
        <p:blipFill rotWithShape="1">
          <a:blip r:embed="rId2"/>
          <a:srcRect b="10082"/>
          <a:stretch/>
        </p:blipFill>
        <p:spPr>
          <a:xfrm>
            <a:off x="6591148" y="2116666"/>
            <a:ext cx="5356427" cy="3541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6588891"/>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62" y="439250"/>
            <a:ext cx="10571998" cy="970450"/>
          </a:xfrm>
        </p:spPr>
        <p:txBody>
          <a:bodyPr/>
          <a:lstStyle/>
          <a:p>
            <a:pPr algn="ctr"/>
            <a:r>
              <a:rPr lang="en-US" dirty="0"/>
              <a:t>Close Reading of a Primary Source:</a:t>
            </a:r>
            <a:br>
              <a:rPr lang="en-US" dirty="0"/>
            </a:br>
            <a:r>
              <a:rPr lang="en-US" dirty="0"/>
              <a:t>Petition of Right</a:t>
            </a:r>
            <a:endParaRPr lang="en-US" sz="3600" dirty="0"/>
          </a:p>
        </p:txBody>
      </p:sp>
      <p:sp>
        <p:nvSpPr>
          <p:cNvPr id="6" name="TextBox 5"/>
          <p:cNvSpPr txBox="1"/>
          <p:nvPr/>
        </p:nvSpPr>
        <p:spPr>
          <a:xfrm>
            <a:off x="493486" y="2527766"/>
            <a:ext cx="4438650" cy="2831544"/>
          </a:xfrm>
          <a:prstGeom prst="rect">
            <a:avLst/>
          </a:prstGeom>
          <a:noFill/>
        </p:spPr>
        <p:txBody>
          <a:bodyPr wrap="square" rtlCol="0">
            <a:spAutoFit/>
          </a:bodyPr>
          <a:lstStyle/>
          <a:p>
            <a:pPr>
              <a:buClr>
                <a:schemeClr val="tx1"/>
              </a:buClr>
              <a:buFont typeface="+mj-lt"/>
              <a:buAutoNum type="arabicPeriod"/>
            </a:pPr>
            <a:r>
              <a:rPr lang="en-US" b="1" dirty="0"/>
              <a:t>  Preparation</a:t>
            </a:r>
            <a:r>
              <a:rPr lang="en-US" dirty="0"/>
              <a:t>: Find a text</a:t>
            </a:r>
          </a:p>
          <a:p>
            <a:pPr>
              <a:buClr>
                <a:schemeClr val="tx1"/>
              </a:buClr>
              <a:buFont typeface="+mj-lt"/>
              <a:buAutoNum type="arabicPeriod"/>
            </a:pPr>
            <a:endParaRPr lang="en-US" sz="500" dirty="0"/>
          </a:p>
          <a:p>
            <a:pPr>
              <a:buClr>
                <a:schemeClr val="tx1"/>
              </a:buClr>
              <a:buFont typeface="+mj-lt"/>
              <a:buAutoNum type="arabicPeriod"/>
            </a:pPr>
            <a:endParaRPr lang="en-US" sz="300" dirty="0"/>
          </a:p>
          <a:p>
            <a:pPr>
              <a:buClr>
                <a:schemeClr val="tx1"/>
              </a:buClr>
              <a:buFont typeface="+mj-lt"/>
              <a:buAutoNum type="arabicPeriod"/>
            </a:pPr>
            <a:r>
              <a:rPr lang="en-US" b="1" dirty="0"/>
              <a:t>  1</a:t>
            </a:r>
            <a:r>
              <a:rPr lang="en-US" b="1" baseline="30000" dirty="0"/>
              <a:t>st</a:t>
            </a:r>
            <a:r>
              <a:rPr lang="en-US" b="1" dirty="0"/>
              <a:t> Reading: </a:t>
            </a:r>
            <a:r>
              <a:rPr lang="en-US" dirty="0"/>
              <a:t>read &amp; annotate</a:t>
            </a:r>
          </a:p>
          <a:p>
            <a:pPr>
              <a:buClr>
                <a:schemeClr val="tx1"/>
              </a:buClr>
              <a:buFont typeface="+mj-lt"/>
              <a:buAutoNum type="arabicPeriod"/>
            </a:pPr>
            <a:endParaRPr lang="en-US" sz="500" dirty="0"/>
          </a:p>
          <a:p>
            <a:pPr>
              <a:buClr>
                <a:schemeClr val="tx1"/>
              </a:buClr>
              <a:buFont typeface="+mj-lt"/>
              <a:buAutoNum type="arabicPeriod"/>
            </a:pPr>
            <a:endParaRPr lang="en-US" sz="300" dirty="0"/>
          </a:p>
          <a:p>
            <a:pPr>
              <a:buClr>
                <a:schemeClr val="tx1"/>
              </a:buClr>
              <a:buFont typeface="+mj-lt"/>
              <a:buAutoNum type="arabicPeriod"/>
            </a:pPr>
            <a:r>
              <a:rPr lang="en-US" b="1" dirty="0"/>
              <a:t>  1</a:t>
            </a:r>
            <a:r>
              <a:rPr lang="en-US" b="1" baseline="30000" dirty="0"/>
              <a:t>st</a:t>
            </a:r>
            <a:r>
              <a:rPr lang="en-US" b="1" dirty="0"/>
              <a:t> Reading: </a:t>
            </a:r>
            <a:r>
              <a:rPr lang="en-US" dirty="0"/>
              <a:t>discussion</a:t>
            </a:r>
          </a:p>
          <a:p>
            <a:pPr>
              <a:buClr>
                <a:schemeClr val="tx1"/>
              </a:buClr>
              <a:buFont typeface="+mj-lt"/>
              <a:buAutoNum type="arabicPeriod"/>
            </a:pPr>
            <a:endParaRPr lang="en-US" sz="500" dirty="0"/>
          </a:p>
          <a:p>
            <a:pPr>
              <a:buClr>
                <a:schemeClr val="tx1"/>
              </a:buClr>
              <a:buFont typeface="+mj-lt"/>
              <a:buAutoNum type="arabicPeriod"/>
            </a:pPr>
            <a:r>
              <a:rPr lang="en-US" b="1" dirty="0"/>
              <a:t> 2</a:t>
            </a:r>
            <a:r>
              <a:rPr lang="en-US" b="1" baseline="30000" dirty="0"/>
              <a:t>nd</a:t>
            </a:r>
            <a:r>
              <a:rPr lang="en-US" b="1" dirty="0"/>
              <a:t> Reading</a:t>
            </a:r>
            <a:r>
              <a:rPr lang="en-US" dirty="0"/>
              <a:t>: set purpose with text </a:t>
            </a:r>
          </a:p>
          <a:p>
            <a:pPr>
              <a:buClr>
                <a:schemeClr val="tx1"/>
              </a:buClr>
            </a:pPr>
            <a:r>
              <a:rPr lang="en-US" dirty="0"/>
              <a:t>    dependent question (TDQ)</a:t>
            </a:r>
          </a:p>
          <a:p>
            <a:pPr>
              <a:buClr>
                <a:schemeClr val="tx1"/>
              </a:buClr>
              <a:buFont typeface="+mj-lt"/>
              <a:buAutoNum type="arabicPeriod"/>
            </a:pPr>
            <a:endParaRPr lang="en-US" sz="500" dirty="0"/>
          </a:p>
          <a:p>
            <a:pPr>
              <a:buClr>
                <a:schemeClr val="tx1"/>
              </a:buClr>
            </a:pPr>
            <a:r>
              <a:rPr lang="en-US" b="1" dirty="0"/>
              <a:t>5.  2</a:t>
            </a:r>
            <a:r>
              <a:rPr lang="en-US" b="1" baseline="30000" dirty="0"/>
              <a:t>nd</a:t>
            </a:r>
            <a:r>
              <a:rPr lang="en-US" b="1" dirty="0"/>
              <a:t> Reading: </a:t>
            </a:r>
            <a:r>
              <a:rPr lang="en-US" dirty="0"/>
              <a:t>Discussion: </a:t>
            </a:r>
          </a:p>
          <a:p>
            <a:pPr>
              <a:buClr>
                <a:schemeClr val="tx1"/>
              </a:buClr>
              <a:buFont typeface="+mj-lt"/>
              <a:buAutoNum type="arabicPeriod"/>
            </a:pPr>
            <a:endParaRPr lang="en-US" sz="500" dirty="0"/>
          </a:p>
          <a:p>
            <a:pPr>
              <a:buClr>
                <a:schemeClr val="tx1"/>
              </a:buClr>
              <a:buFont typeface="+mj-lt"/>
              <a:buAutoNum type="arabicPeriod"/>
            </a:pPr>
            <a:endParaRPr lang="en-US" sz="300" dirty="0"/>
          </a:p>
          <a:p>
            <a:pPr>
              <a:buClr>
                <a:schemeClr val="tx1"/>
              </a:buClr>
            </a:pPr>
            <a:r>
              <a:rPr lang="en-US" b="1" dirty="0"/>
              <a:t>6.  Writing: </a:t>
            </a:r>
            <a:r>
              <a:rPr lang="en-US" dirty="0"/>
              <a:t>respond to the TDQ </a:t>
            </a:r>
          </a:p>
          <a:p>
            <a:endParaRPr lang="en-US" dirty="0"/>
          </a:p>
        </p:txBody>
      </p:sp>
      <p:sp>
        <p:nvSpPr>
          <p:cNvPr id="4" name="Rectangle 3"/>
          <p:cNvSpPr/>
          <p:nvPr/>
        </p:nvSpPr>
        <p:spPr>
          <a:xfrm>
            <a:off x="95250" y="5712272"/>
            <a:ext cx="11620500" cy="1323439"/>
          </a:xfrm>
          <a:prstGeom prst="rect">
            <a:avLst/>
          </a:prstGeom>
        </p:spPr>
        <p:txBody>
          <a:bodyPr wrap="square">
            <a:spAutoFit/>
          </a:bodyPr>
          <a:lstStyle/>
          <a:p>
            <a:r>
              <a:rPr lang="en-US" sz="2000" b="1" dirty="0"/>
              <a:t>TDQ: </a:t>
            </a:r>
            <a:r>
              <a:rPr lang="en-US" sz="2000" dirty="0"/>
              <a:t>Based on these excerpts, what is the tone of the petition? Give examples of language that reflects that tone. Why do you think the members of Parliament who wrote the petition used that tone?</a:t>
            </a:r>
          </a:p>
          <a:p>
            <a:endParaRPr lang="en-US" sz="2000" dirty="0"/>
          </a:p>
        </p:txBody>
      </p:sp>
      <p:pic>
        <p:nvPicPr>
          <p:cNvPr id="3" name="Picture 2"/>
          <p:cNvPicPr>
            <a:picLocks noChangeAspect="1"/>
          </p:cNvPicPr>
          <p:nvPr/>
        </p:nvPicPr>
        <p:blipFill>
          <a:blip r:embed="rId2"/>
          <a:stretch>
            <a:fillRect/>
          </a:stretch>
        </p:blipFill>
        <p:spPr>
          <a:xfrm>
            <a:off x="8145410" y="1241777"/>
            <a:ext cx="3171700" cy="4351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6115593"/>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calcmode="lin" valueType="num">
                                      <p:cBhvr additive="base">
                                        <p:cTn id="2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 calcmode="lin" valueType="num">
                                      <p:cBhvr additive="base">
                                        <p:cTn id="3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anim calcmode="lin" valueType="num">
                                      <p:cBhvr additive="base">
                                        <p:cTn id="4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82812"/>
            <a:ext cx="6436386" cy="872976"/>
          </a:xfrm>
        </p:spPr>
        <p:txBody>
          <a:bodyPr>
            <a:noAutofit/>
          </a:bodyPr>
          <a:lstStyle/>
          <a:p>
            <a:pPr>
              <a:spcBef>
                <a:spcPts val="0"/>
              </a:spcBef>
              <a:spcAft>
                <a:spcPts val="0"/>
              </a:spcAft>
            </a:pPr>
            <a:r>
              <a:rPr lang="en-US" sz="2500" b="1" dirty="0">
                <a:hlinkClick r:id="rId2"/>
              </a:rPr>
              <a:t>Charles V Crash Course (13 </a:t>
            </a:r>
            <a:r>
              <a:rPr lang="en-US" sz="2500" b="1" dirty="0" err="1">
                <a:hlinkClick r:id="rId2"/>
              </a:rPr>
              <a:t>mins</a:t>
            </a:r>
            <a:r>
              <a:rPr lang="en-US" sz="2500" b="1" dirty="0">
                <a:hlinkClick r:id="rId2"/>
              </a:rPr>
              <a:t>) </a:t>
            </a:r>
            <a:endParaRPr lang="en-US" sz="2500" dirty="0"/>
          </a:p>
          <a:p>
            <a:pPr>
              <a:spcBef>
                <a:spcPts val="0"/>
              </a:spcBef>
              <a:spcAft>
                <a:spcPts val="0"/>
              </a:spcAft>
            </a:pPr>
            <a:endParaRPr lang="en-US" sz="2500" dirty="0"/>
          </a:p>
          <a:p>
            <a:pPr>
              <a:spcBef>
                <a:spcPts val="0"/>
              </a:spcBef>
              <a:spcAft>
                <a:spcPts val="0"/>
              </a:spcAft>
            </a:pPr>
            <a:endParaRPr lang="en-US" sz="2500" dirty="0"/>
          </a:p>
        </p:txBody>
      </p:sp>
      <p:sp>
        <p:nvSpPr>
          <p:cNvPr id="7" name="Title 6"/>
          <p:cNvSpPr>
            <a:spLocks noGrp="1"/>
          </p:cNvSpPr>
          <p:nvPr>
            <p:ph type="ctrTitle"/>
          </p:nvPr>
        </p:nvSpPr>
        <p:spPr>
          <a:xfrm>
            <a:off x="0" y="4092749"/>
            <a:ext cx="12192000" cy="1164636"/>
          </a:xfr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dirty="0"/>
              <a:t>Conflict and Absolutism in Europe</a:t>
            </a:r>
            <a:br>
              <a:rPr lang="en-US" sz="3500" dirty="0"/>
            </a:br>
            <a:r>
              <a:rPr lang="en-US" sz="3500" dirty="0" err="1"/>
              <a:t>Ch</a:t>
            </a:r>
            <a:r>
              <a:rPr lang="en-US" sz="3500" dirty="0"/>
              <a:t> 18.2 </a:t>
            </a:r>
            <a:r>
              <a:rPr lang="en-US" sz="3000" dirty="0"/>
              <a:t>War and Revolution in England </a:t>
            </a:r>
          </a:p>
        </p:txBody>
      </p:sp>
      <p:sp>
        <p:nvSpPr>
          <p:cNvPr id="6" name="Subtitle 2"/>
          <p:cNvSpPr txBox="1">
            <a:spLocks/>
          </p:cNvSpPr>
          <p:nvPr/>
        </p:nvSpPr>
        <p:spPr>
          <a:xfrm>
            <a:off x="6946166" y="5318092"/>
            <a:ext cx="5322034" cy="1769244"/>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endParaRPr lang="en-US" sz="2500" dirty="0"/>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Lst>
          </a:blip>
          <a:stretch>
            <a:fillRect/>
          </a:stretch>
        </p:blipFill>
        <p:spPr>
          <a:xfrm>
            <a:off x="0" y="-1"/>
            <a:ext cx="12192000" cy="4113953"/>
          </a:xfrm>
          <a:prstGeom prst="rect">
            <a:avLst/>
          </a:prstGeom>
        </p:spPr>
      </p:pic>
      <p:pic>
        <p:nvPicPr>
          <p:cNvPr id="12" name="Picture 11"/>
          <p:cNvPicPr>
            <a:picLocks noChangeAspect="1"/>
          </p:cNvPicPr>
          <p:nvPr/>
        </p:nvPicPr>
        <p:blipFill>
          <a:blip r:embed="rId5"/>
          <a:stretch>
            <a:fillRect/>
          </a:stretch>
        </p:blipFill>
        <p:spPr>
          <a:xfrm>
            <a:off x="2751667" y="0"/>
            <a:ext cx="6378222" cy="411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3" name="Table 12"/>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1979492"/>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The Stuarts and Divine Right</a:t>
            </a:r>
            <a:endParaRPr lang="en-AU" dirty="0"/>
          </a:p>
        </p:txBody>
      </p:sp>
      <p:sp>
        <p:nvSpPr>
          <p:cNvPr id="3" name="Content Placeholder 2"/>
          <p:cNvSpPr>
            <a:spLocks noGrp="1"/>
          </p:cNvSpPr>
          <p:nvPr>
            <p:ph idx="1"/>
          </p:nvPr>
        </p:nvSpPr>
        <p:spPr>
          <a:xfrm>
            <a:off x="0" y="2170773"/>
            <a:ext cx="6645499" cy="4062602"/>
          </a:xfrm>
        </p:spPr>
        <p:txBody>
          <a:bodyPr anchor="ctr">
            <a:noAutofit/>
          </a:bodyPr>
          <a:lstStyle/>
          <a:p>
            <a:pPr>
              <a:spcBef>
                <a:spcPts val="400"/>
              </a:spcBef>
              <a:spcAft>
                <a:spcPts val="400"/>
              </a:spcAft>
            </a:pPr>
            <a:r>
              <a:rPr lang="en-US" sz="2000" dirty="0"/>
              <a:t>1603 – The Tudor dynasty ended with the death of </a:t>
            </a:r>
            <a:r>
              <a:rPr lang="en-US" sz="2000" b="1" dirty="0"/>
              <a:t>Queen Elizabeth I</a:t>
            </a:r>
            <a:r>
              <a:rPr lang="en-US" sz="2000" dirty="0"/>
              <a:t>. </a:t>
            </a:r>
          </a:p>
          <a:p>
            <a:pPr>
              <a:spcBef>
                <a:spcPts val="400"/>
              </a:spcBef>
              <a:spcAft>
                <a:spcPts val="400"/>
              </a:spcAft>
            </a:pPr>
            <a:r>
              <a:rPr lang="en-US" sz="2000" dirty="0"/>
              <a:t>When the King of Scotland, Elizabeth's cousin, ascended the English throne &amp; became </a:t>
            </a:r>
            <a:r>
              <a:rPr lang="en-US" sz="2000" b="1" dirty="0"/>
              <a:t>James I</a:t>
            </a:r>
            <a:r>
              <a:rPr lang="en-US" sz="2000" dirty="0"/>
              <a:t>, the </a:t>
            </a:r>
            <a:r>
              <a:rPr lang="en-US" sz="2000" dirty="0">
                <a:sym typeface="Wingdings" panose="05000000000000000000" pitchFamily="2" charset="2"/>
              </a:rPr>
              <a:t>Stuart line of rulers began</a:t>
            </a:r>
            <a:r>
              <a:rPr lang="en-US" sz="2000" dirty="0"/>
              <a:t>.</a:t>
            </a:r>
          </a:p>
          <a:p>
            <a:pPr>
              <a:spcBef>
                <a:spcPts val="400"/>
              </a:spcBef>
              <a:spcAft>
                <a:spcPts val="400"/>
              </a:spcAft>
            </a:pPr>
            <a:r>
              <a:rPr lang="en-US" sz="2000" dirty="0"/>
              <a:t>James believed he received his power from &amp; was only responsible to God (</a:t>
            </a:r>
            <a:r>
              <a:rPr lang="en-US" sz="2000" b="1" dirty="0"/>
              <a:t>The Divine Right of Kings)</a:t>
            </a:r>
          </a:p>
          <a:p>
            <a:pPr>
              <a:spcBef>
                <a:spcPts val="400"/>
              </a:spcBef>
              <a:spcAft>
                <a:spcPts val="400"/>
              </a:spcAft>
            </a:pPr>
            <a:r>
              <a:rPr lang="en-US" sz="2000" b="1" dirty="0"/>
              <a:t>Parliament</a:t>
            </a:r>
            <a:r>
              <a:rPr lang="en-US" sz="2000" dirty="0"/>
              <a:t> didn’t think much of the divine right of kings – assumed that the monarch &amp; Parliament ruled England together.</a:t>
            </a:r>
          </a:p>
        </p:txBody>
      </p:sp>
      <p:pic>
        <p:nvPicPr>
          <p:cNvPr id="4" name="Picture 3"/>
          <p:cNvPicPr>
            <a:picLocks noChangeAspect="1"/>
          </p:cNvPicPr>
          <p:nvPr/>
        </p:nvPicPr>
        <p:blipFill>
          <a:blip r:embed="rId2"/>
          <a:stretch>
            <a:fillRect/>
          </a:stretch>
        </p:blipFill>
        <p:spPr>
          <a:xfrm>
            <a:off x="7140222" y="1601917"/>
            <a:ext cx="4758267" cy="4344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4294138"/>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The Stuarts and Divine Right</a:t>
            </a:r>
          </a:p>
        </p:txBody>
      </p:sp>
      <p:sp>
        <p:nvSpPr>
          <p:cNvPr id="3" name="Content Placeholder 2"/>
          <p:cNvSpPr>
            <a:spLocks noGrp="1"/>
          </p:cNvSpPr>
          <p:nvPr>
            <p:ph idx="1"/>
          </p:nvPr>
        </p:nvSpPr>
        <p:spPr>
          <a:xfrm>
            <a:off x="0" y="2137892"/>
            <a:ext cx="7495986" cy="4134119"/>
          </a:xfrm>
        </p:spPr>
        <p:txBody>
          <a:bodyPr anchor="ctr">
            <a:noAutofit/>
          </a:bodyPr>
          <a:lstStyle/>
          <a:p>
            <a:pPr>
              <a:spcBef>
                <a:spcPts val="400"/>
              </a:spcBef>
              <a:spcAft>
                <a:spcPts val="400"/>
              </a:spcAft>
            </a:pPr>
            <a:r>
              <a:rPr lang="en-US" sz="1900" dirty="0"/>
              <a:t>Religion was an issue as well. </a:t>
            </a:r>
          </a:p>
          <a:p>
            <a:pPr>
              <a:spcBef>
                <a:spcPts val="400"/>
              </a:spcBef>
              <a:spcAft>
                <a:spcPts val="400"/>
              </a:spcAft>
            </a:pPr>
            <a:r>
              <a:rPr lang="en-US" sz="1900" b="1" dirty="0"/>
              <a:t>Puritans</a:t>
            </a:r>
            <a:r>
              <a:rPr lang="en-US" sz="1900" dirty="0"/>
              <a:t>: Protestants in England inspired by Calvinist ideas didn’t like the king's strong defense of Church of England. </a:t>
            </a:r>
          </a:p>
          <a:p>
            <a:pPr>
              <a:spcBef>
                <a:spcPts val="400"/>
              </a:spcBef>
              <a:spcAft>
                <a:spcPts val="400"/>
              </a:spcAft>
            </a:pPr>
            <a:r>
              <a:rPr lang="en-US" sz="1900" dirty="0"/>
              <a:t>While they were members of the Church of England, Puritans wished to remove any remaining resemblances to Catholicism from their church. </a:t>
            </a:r>
          </a:p>
          <a:p>
            <a:pPr>
              <a:spcBef>
                <a:spcPts val="400"/>
              </a:spcBef>
              <a:spcAft>
                <a:spcPts val="400"/>
              </a:spcAft>
            </a:pPr>
            <a:r>
              <a:rPr lang="en-US" sz="1900" dirty="0"/>
              <a:t>Many of England's gentry, mostly well-to-do landowners, had become Puritans. </a:t>
            </a:r>
          </a:p>
          <a:p>
            <a:pPr>
              <a:spcBef>
                <a:spcPts val="400"/>
              </a:spcBef>
              <a:spcAft>
                <a:spcPts val="400"/>
              </a:spcAft>
            </a:pPr>
            <a:r>
              <a:rPr lang="en-US" sz="1900" dirty="0"/>
              <a:t>Puritan gentry formed an important part of </a:t>
            </a:r>
            <a:r>
              <a:rPr lang="en-US" sz="1900" b="1" dirty="0"/>
              <a:t>The House of Commons</a:t>
            </a:r>
            <a:r>
              <a:rPr lang="en-US" sz="1900" dirty="0"/>
              <a:t>, the lower house of Parliament. It wasn’t wise to alienate them.</a:t>
            </a:r>
          </a:p>
        </p:txBody>
      </p:sp>
      <p:pic>
        <p:nvPicPr>
          <p:cNvPr id="4" name="Picture 3"/>
          <p:cNvPicPr>
            <a:picLocks noChangeAspect="1"/>
          </p:cNvPicPr>
          <p:nvPr/>
        </p:nvPicPr>
        <p:blipFill>
          <a:blip r:embed="rId2"/>
          <a:stretch>
            <a:fillRect/>
          </a:stretch>
        </p:blipFill>
        <p:spPr>
          <a:xfrm>
            <a:off x="7410826" y="2243666"/>
            <a:ext cx="4617485" cy="3526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0312542"/>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The Stuarts and Divine Right</a:t>
            </a:r>
          </a:p>
        </p:txBody>
      </p:sp>
      <p:sp>
        <p:nvSpPr>
          <p:cNvPr id="3" name="Content Placeholder 2"/>
          <p:cNvSpPr>
            <a:spLocks noGrp="1"/>
          </p:cNvSpPr>
          <p:nvPr>
            <p:ph idx="1"/>
          </p:nvPr>
        </p:nvSpPr>
        <p:spPr>
          <a:xfrm>
            <a:off x="-1" y="2093499"/>
            <a:ext cx="7372523" cy="4139876"/>
          </a:xfrm>
        </p:spPr>
        <p:txBody>
          <a:bodyPr anchor="ctr">
            <a:noAutofit/>
          </a:bodyPr>
          <a:lstStyle/>
          <a:p>
            <a:pPr>
              <a:spcBef>
                <a:spcPts val="400"/>
              </a:spcBef>
              <a:spcAft>
                <a:spcPts val="400"/>
              </a:spcAft>
            </a:pPr>
            <a:r>
              <a:rPr lang="en-US" dirty="0"/>
              <a:t>Conflict that began during James’ reign came to a head during the reign of his son, Charles I, who also  believed in the divine right of kings. </a:t>
            </a:r>
          </a:p>
          <a:p>
            <a:pPr>
              <a:spcBef>
                <a:spcPts val="400"/>
              </a:spcBef>
              <a:spcAft>
                <a:spcPts val="400"/>
              </a:spcAft>
            </a:pPr>
            <a:r>
              <a:rPr lang="en-US" dirty="0"/>
              <a:t>1628 – Parliament passed a</a:t>
            </a:r>
            <a:r>
              <a:rPr lang="en-US" b="1" dirty="0"/>
              <a:t> Petition of Right. </a:t>
            </a:r>
          </a:p>
          <a:p>
            <a:pPr>
              <a:spcBef>
                <a:spcPts val="400"/>
              </a:spcBef>
              <a:spcAft>
                <a:spcPts val="400"/>
              </a:spcAft>
            </a:pPr>
            <a:r>
              <a:rPr lang="en-US" dirty="0"/>
              <a:t>The petition placed limits on the King's ability to tax, imprison citizens without cause, quarter troops &amp; institute martial law. </a:t>
            </a:r>
          </a:p>
          <a:p>
            <a:pPr>
              <a:spcBef>
                <a:spcPts val="400"/>
              </a:spcBef>
              <a:spcAft>
                <a:spcPts val="400"/>
              </a:spcAft>
            </a:pPr>
            <a:r>
              <a:rPr lang="en-US" dirty="0"/>
              <a:t>Charles initially accepted this petition, later realized the limits it put on his power &amp; ignored it.</a:t>
            </a:r>
          </a:p>
          <a:p>
            <a:pPr>
              <a:spcBef>
                <a:spcPts val="400"/>
              </a:spcBef>
              <a:spcAft>
                <a:spcPts val="400"/>
              </a:spcAft>
            </a:pPr>
            <a:r>
              <a:rPr lang="en-US" dirty="0"/>
              <a:t>He tried to impose more ritual on Church of England. </a:t>
            </a:r>
          </a:p>
          <a:p>
            <a:pPr>
              <a:spcBef>
                <a:spcPts val="400"/>
              </a:spcBef>
              <a:spcAft>
                <a:spcPts val="400"/>
              </a:spcAft>
            </a:pPr>
            <a:r>
              <a:rPr lang="en-US" dirty="0"/>
              <a:t>1000s of Puritans didn’t accept his policy &amp; went to America</a:t>
            </a:r>
          </a:p>
        </p:txBody>
      </p:sp>
      <p:pic>
        <p:nvPicPr>
          <p:cNvPr id="4" name="Picture 3"/>
          <p:cNvPicPr>
            <a:picLocks noChangeAspect="1"/>
          </p:cNvPicPr>
          <p:nvPr/>
        </p:nvPicPr>
        <p:blipFill>
          <a:blip r:embed="rId2"/>
          <a:stretch>
            <a:fillRect/>
          </a:stretch>
        </p:blipFill>
        <p:spPr>
          <a:xfrm>
            <a:off x="7402690" y="1511300"/>
            <a:ext cx="32004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9450211" y="186267"/>
            <a:ext cx="245110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3202084"/>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Civil War and Commonwealth</a:t>
            </a:r>
          </a:p>
        </p:txBody>
      </p:sp>
      <p:sp>
        <p:nvSpPr>
          <p:cNvPr id="3" name="Content Placeholder 2"/>
          <p:cNvSpPr>
            <a:spLocks noGrp="1"/>
          </p:cNvSpPr>
          <p:nvPr>
            <p:ph idx="1"/>
          </p:nvPr>
        </p:nvSpPr>
        <p:spPr>
          <a:xfrm>
            <a:off x="0" y="2132134"/>
            <a:ext cx="6593983" cy="4101241"/>
          </a:xfrm>
        </p:spPr>
        <p:txBody>
          <a:bodyPr anchor="t">
            <a:noAutofit/>
          </a:bodyPr>
          <a:lstStyle/>
          <a:p>
            <a:pPr>
              <a:spcBef>
                <a:spcPts val="400"/>
              </a:spcBef>
              <a:spcAft>
                <a:spcPts val="400"/>
              </a:spcAft>
            </a:pPr>
            <a:r>
              <a:rPr lang="en-US" sz="1950" dirty="0"/>
              <a:t>Complaints grew until 1642, when  England slipped into a civil war between supporters of King (</a:t>
            </a:r>
            <a:r>
              <a:rPr lang="en-US" sz="1950" b="1" dirty="0"/>
              <a:t>Cavaliers</a:t>
            </a:r>
            <a:r>
              <a:rPr lang="en-US" sz="1950" dirty="0"/>
              <a:t> or Royalists) &amp; parliamentary forces (The </a:t>
            </a:r>
            <a:r>
              <a:rPr lang="en-US" sz="1950" b="1" dirty="0"/>
              <a:t>Roundheads</a:t>
            </a:r>
            <a:r>
              <a:rPr lang="en-US" sz="1950" dirty="0"/>
              <a:t>). </a:t>
            </a:r>
          </a:p>
          <a:p>
            <a:pPr>
              <a:spcBef>
                <a:spcPts val="400"/>
              </a:spcBef>
              <a:spcAft>
                <a:spcPts val="400"/>
              </a:spcAft>
            </a:pPr>
            <a:r>
              <a:rPr lang="en-US" sz="1950" dirty="0"/>
              <a:t>Due to the New Model Army of Oliver Cromwell, a military genius, Parliament proved victorious</a:t>
            </a:r>
          </a:p>
          <a:p>
            <a:pPr>
              <a:spcBef>
                <a:spcPts val="400"/>
              </a:spcBef>
              <a:spcAft>
                <a:spcPts val="400"/>
              </a:spcAft>
            </a:pPr>
            <a:r>
              <a:rPr lang="en-US" sz="1950" dirty="0"/>
              <a:t>The New Model Army chiefly consisted of more extreme Puritans, called </a:t>
            </a:r>
            <a:r>
              <a:rPr lang="en-US" sz="1950" b="1" dirty="0"/>
              <a:t>The</a:t>
            </a:r>
            <a:r>
              <a:rPr lang="en-US" sz="1950" dirty="0"/>
              <a:t> </a:t>
            </a:r>
            <a:r>
              <a:rPr lang="en-US" sz="1950" b="1" dirty="0"/>
              <a:t>Independents</a:t>
            </a:r>
            <a:r>
              <a:rPr lang="en-US" sz="1950" dirty="0"/>
              <a:t>, who believed they were doing battle for God. </a:t>
            </a:r>
          </a:p>
          <a:p>
            <a:pPr>
              <a:spcBef>
                <a:spcPts val="400"/>
              </a:spcBef>
              <a:spcAft>
                <a:spcPts val="400"/>
              </a:spcAft>
            </a:pPr>
            <a:r>
              <a:rPr lang="en-US" sz="1950" dirty="0"/>
              <a:t>Due to Cromwell the soldiers were well-disciplined &amp; trained in the new military tactics of 1600s.</a:t>
            </a:r>
          </a:p>
        </p:txBody>
      </p:sp>
      <p:pic>
        <p:nvPicPr>
          <p:cNvPr id="4" name="Picture 3"/>
          <p:cNvPicPr>
            <a:picLocks noChangeAspect="1"/>
          </p:cNvPicPr>
          <p:nvPr/>
        </p:nvPicPr>
        <p:blipFill>
          <a:blip r:embed="rId2"/>
          <a:stretch>
            <a:fillRect/>
          </a:stretch>
        </p:blipFill>
        <p:spPr>
          <a:xfrm>
            <a:off x="7021103" y="1594556"/>
            <a:ext cx="4861864" cy="435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72263821"/>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Civil War and Commonwealth</a:t>
            </a:r>
          </a:p>
        </p:txBody>
      </p:sp>
      <p:sp>
        <p:nvSpPr>
          <p:cNvPr id="3" name="Content Placeholder 2"/>
          <p:cNvSpPr>
            <a:spLocks noGrp="1"/>
          </p:cNvSpPr>
          <p:nvPr>
            <p:ph idx="1"/>
          </p:nvPr>
        </p:nvSpPr>
        <p:spPr>
          <a:xfrm>
            <a:off x="-1" y="2104070"/>
            <a:ext cx="8142112" cy="4126997"/>
          </a:xfrm>
        </p:spPr>
        <p:txBody>
          <a:bodyPr anchor="t">
            <a:noAutofit/>
          </a:bodyPr>
          <a:lstStyle/>
          <a:p>
            <a:pPr>
              <a:spcBef>
                <a:spcPts val="400"/>
              </a:spcBef>
              <a:spcAft>
                <a:spcPts val="400"/>
              </a:spcAft>
            </a:pPr>
            <a:r>
              <a:rPr lang="en-US" sz="1900" dirty="0"/>
              <a:t>The victorious New Model Army quickly took control. </a:t>
            </a:r>
          </a:p>
          <a:p>
            <a:pPr>
              <a:spcBef>
                <a:spcPts val="400"/>
              </a:spcBef>
              <a:spcAft>
                <a:spcPts val="400"/>
              </a:spcAft>
            </a:pPr>
            <a:r>
              <a:rPr lang="en-US" sz="1900" dirty="0"/>
              <a:t>Cromwell purged Parliament of any members who hadn’t supported him. </a:t>
            </a:r>
          </a:p>
          <a:p>
            <a:pPr>
              <a:spcBef>
                <a:spcPts val="400"/>
              </a:spcBef>
              <a:spcAft>
                <a:spcPts val="400"/>
              </a:spcAft>
            </a:pPr>
            <a:r>
              <a:rPr lang="en-US" sz="1900" dirty="0"/>
              <a:t>What was left, the </a:t>
            </a:r>
            <a:r>
              <a:rPr lang="en-US" sz="1900" b="1" dirty="0"/>
              <a:t>Rump Parliament, </a:t>
            </a:r>
            <a:r>
              <a:rPr lang="en-US" sz="1900" dirty="0"/>
              <a:t> executed Charles I on Jan 30, 1649 </a:t>
            </a:r>
            <a:r>
              <a:rPr lang="en-US" sz="1900" dirty="0">
                <a:sym typeface="Wingdings" panose="05000000000000000000" pitchFamily="2" charset="2"/>
              </a:rPr>
              <a:t> </a:t>
            </a:r>
            <a:r>
              <a:rPr lang="en-US" sz="1900" dirty="0"/>
              <a:t>horrified much of Europe. </a:t>
            </a:r>
          </a:p>
          <a:p>
            <a:pPr>
              <a:spcBef>
                <a:spcPts val="400"/>
              </a:spcBef>
              <a:spcAft>
                <a:spcPts val="400"/>
              </a:spcAft>
            </a:pPr>
            <a:r>
              <a:rPr lang="en-US" sz="1900" dirty="0"/>
              <a:t>Parliament next abolished Monarchy &amp; House of Lords, </a:t>
            </a:r>
          </a:p>
          <a:p>
            <a:pPr>
              <a:spcBef>
                <a:spcPts val="400"/>
              </a:spcBef>
              <a:spcAft>
                <a:spcPts val="400"/>
              </a:spcAft>
            </a:pPr>
            <a:r>
              <a:rPr lang="en-US" sz="1900" dirty="0"/>
              <a:t>declared England a </a:t>
            </a:r>
            <a:r>
              <a:rPr lang="en-US" sz="1900" b="1" dirty="0"/>
              <a:t>commonwealth</a:t>
            </a:r>
            <a:r>
              <a:rPr lang="en-US" sz="1900" dirty="0"/>
              <a:t>, a type of republic</a:t>
            </a:r>
          </a:p>
          <a:p>
            <a:pPr>
              <a:spcBef>
                <a:spcPts val="400"/>
              </a:spcBef>
              <a:spcAft>
                <a:spcPts val="400"/>
              </a:spcAft>
            </a:pPr>
            <a:r>
              <a:rPr lang="en-US" sz="1900" dirty="0"/>
              <a:t>Cromwell found it difficult to work with the Rump Parliament </a:t>
            </a:r>
            <a:r>
              <a:rPr lang="en-US" sz="1900" dirty="0">
                <a:sym typeface="Wingdings" panose="05000000000000000000" pitchFamily="2" charset="2"/>
              </a:rPr>
              <a:t></a:t>
            </a:r>
            <a:r>
              <a:rPr lang="en-US" sz="1900" dirty="0"/>
              <a:t> finally dispersed it by force</a:t>
            </a:r>
          </a:p>
          <a:p>
            <a:pPr>
              <a:spcBef>
                <a:spcPts val="400"/>
              </a:spcBef>
              <a:spcAft>
                <a:spcPts val="400"/>
              </a:spcAft>
            </a:pPr>
            <a:r>
              <a:rPr lang="en-US" sz="1900" dirty="0"/>
              <a:t>After destroying both King &amp; Parliament Cromwell set up a military dictatorship.</a:t>
            </a:r>
            <a:endParaRPr lang="en-AU" sz="1900" dirty="0"/>
          </a:p>
        </p:txBody>
      </p:sp>
      <p:pic>
        <p:nvPicPr>
          <p:cNvPr id="4" name="Picture 3"/>
          <p:cNvPicPr>
            <a:picLocks noChangeAspect="1"/>
          </p:cNvPicPr>
          <p:nvPr/>
        </p:nvPicPr>
        <p:blipFill>
          <a:blip r:embed="rId2"/>
          <a:stretch>
            <a:fillRect/>
          </a:stretch>
        </p:blipFill>
        <p:spPr>
          <a:xfrm>
            <a:off x="8198556" y="1283222"/>
            <a:ext cx="3794477" cy="4649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3598364"/>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906073"/>
            <a:ext cx="7301972" cy="4353060"/>
          </a:xfrm>
        </p:spPr>
        <p:txBody>
          <a:bodyPr anchor="ctr">
            <a:noAutofit/>
          </a:bodyPr>
          <a:lstStyle/>
          <a:p>
            <a:pPr>
              <a:spcBef>
                <a:spcPts val="400"/>
              </a:spcBef>
              <a:spcAft>
                <a:spcPts val="400"/>
              </a:spcAft>
            </a:pPr>
            <a:r>
              <a:rPr lang="en-US" sz="1900" dirty="0"/>
              <a:t>Cromwell ruled until his death in 1658. </a:t>
            </a:r>
          </a:p>
          <a:p>
            <a:pPr>
              <a:spcBef>
                <a:spcPts val="400"/>
              </a:spcBef>
              <a:spcAft>
                <a:spcPts val="400"/>
              </a:spcAft>
            </a:pPr>
            <a:r>
              <a:rPr lang="en-US" sz="1900" dirty="0"/>
              <a:t>1660 – Army realizing how unpopular it had become restored the monarchy with </a:t>
            </a:r>
            <a:r>
              <a:rPr lang="en-US" sz="1900" b="1" dirty="0"/>
              <a:t>Charles II</a:t>
            </a:r>
            <a:r>
              <a:rPr lang="en-US" sz="1900" dirty="0"/>
              <a:t>, son of Charles I.</a:t>
            </a:r>
          </a:p>
          <a:p>
            <a:pPr>
              <a:spcBef>
                <a:spcPts val="400"/>
              </a:spcBef>
              <a:spcAft>
                <a:spcPts val="400"/>
              </a:spcAft>
            </a:pPr>
            <a:r>
              <a:rPr lang="en-US" sz="1900" dirty="0"/>
              <a:t>Restoration of the Stuart monarchy or the </a:t>
            </a:r>
            <a:r>
              <a:rPr lang="en-US" sz="1900" b="1" dirty="0"/>
              <a:t>Restoration</a:t>
            </a:r>
            <a:r>
              <a:rPr lang="en-US" sz="1900" dirty="0"/>
              <a:t> </a:t>
            </a:r>
            <a:r>
              <a:rPr lang="en-US" sz="1900" b="1" dirty="0"/>
              <a:t>period</a:t>
            </a:r>
            <a:r>
              <a:rPr lang="en-US" sz="1900" dirty="0"/>
              <a:t> didn’t undo the work of the English Revolution. </a:t>
            </a:r>
          </a:p>
          <a:p>
            <a:pPr>
              <a:spcBef>
                <a:spcPts val="400"/>
              </a:spcBef>
              <a:spcAft>
                <a:spcPts val="400"/>
              </a:spcAft>
            </a:pPr>
            <a:r>
              <a:rPr lang="en-US" sz="1900" dirty="0"/>
              <a:t>Parliament kept much of the power it had won &amp; continued to play an important role in government. It was also accepted that, Parliament must give its consent to taxation. </a:t>
            </a:r>
          </a:p>
          <a:p>
            <a:pPr>
              <a:spcBef>
                <a:spcPts val="400"/>
              </a:spcBef>
              <a:spcAft>
                <a:spcPts val="400"/>
              </a:spcAft>
            </a:pPr>
            <a:r>
              <a:rPr lang="en-US" sz="1900" dirty="0"/>
              <a:t>But, Charles continued to push his own ideas. Some were clearly out of step with many of English people</a:t>
            </a:r>
          </a:p>
        </p:txBody>
      </p:sp>
      <p:sp>
        <p:nvSpPr>
          <p:cNvPr id="7" name="Title 1"/>
          <p:cNvSpPr>
            <a:spLocks noGrp="1"/>
          </p:cNvSpPr>
          <p:nvPr>
            <p:ph type="title"/>
          </p:nvPr>
        </p:nvSpPr>
        <p:spPr>
          <a:xfrm>
            <a:off x="810000" y="447188"/>
            <a:ext cx="10571998" cy="970450"/>
          </a:xfrm>
        </p:spPr>
        <p:txBody>
          <a:bodyPr/>
          <a:lstStyle/>
          <a:p>
            <a:r>
              <a:rPr lang="en-US" dirty="0"/>
              <a:t>Revolutions in England:</a:t>
            </a:r>
            <a:br>
              <a:rPr lang="en-US" dirty="0"/>
            </a:br>
            <a:r>
              <a:rPr lang="en-US" dirty="0"/>
              <a:t>The Restoration</a:t>
            </a:r>
          </a:p>
        </p:txBody>
      </p:sp>
      <p:pic>
        <p:nvPicPr>
          <p:cNvPr id="2" name="Picture 1"/>
          <p:cNvPicPr>
            <a:picLocks noChangeAspect="1"/>
          </p:cNvPicPr>
          <p:nvPr/>
        </p:nvPicPr>
        <p:blipFill>
          <a:blip r:embed="rId2"/>
          <a:stretch>
            <a:fillRect/>
          </a:stretch>
        </p:blipFill>
        <p:spPr>
          <a:xfrm>
            <a:off x="7323667" y="1284195"/>
            <a:ext cx="4648200" cy="4593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Table 7"/>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8757390"/>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Revolutions in England:</a:t>
            </a:r>
            <a:br>
              <a:rPr lang="en-US" dirty="0"/>
            </a:br>
            <a:r>
              <a:rPr lang="en-US" dirty="0"/>
              <a:t>The Restoration</a:t>
            </a:r>
          </a:p>
        </p:txBody>
      </p:sp>
      <p:sp>
        <p:nvSpPr>
          <p:cNvPr id="3" name="Content Placeholder 2"/>
          <p:cNvSpPr>
            <a:spLocks noGrp="1"/>
          </p:cNvSpPr>
          <p:nvPr>
            <p:ph idx="1"/>
          </p:nvPr>
        </p:nvSpPr>
        <p:spPr>
          <a:xfrm>
            <a:off x="-1" y="2136556"/>
            <a:ext cx="6861031" cy="4148333"/>
          </a:xfrm>
        </p:spPr>
        <p:txBody>
          <a:bodyPr anchor="ctr">
            <a:noAutofit/>
          </a:bodyPr>
          <a:lstStyle/>
          <a:p>
            <a:pPr>
              <a:spcBef>
                <a:spcPts val="400"/>
              </a:spcBef>
              <a:spcAft>
                <a:spcPts val="400"/>
              </a:spcAft>
            </a:pPr>
            <a:r>
              <a:rPr lang="en-US" sz="1900" dirty="0"/>
              <a:t>Charles was sympathetic to Catholicism, since James, his brother &amp; heir to the throne was a Catholic. </a:t>
            </a:r>
          </a:p>
          <a:p>
            <a:pPr>
              <a:spcBef>
                <a:spcPts val="400"/>
              </a:spcBef>
              <a:spcAft>
                <a:spcPts val="400"/>
              </a:spcAft>
            </a:pPr>
            <a:r>
              <a:rPr lang="en-US" sz="1900" dirty="0"/>
              <a:t>After the restoration of the monarchy Parliament had passed laws against Catholics &amp; Puritans </a:t>
            </a:r>
          </a:p>
          <a:p>
            <a:pPr>
              <a:spcBef>
                <a:spcPts val="400"/>
              </a:spcBef>
              <a:spcAft>
                <a:spcPts val="400"/>
              </a:spcAft>
            </a:pPr>
            <a:r>
              <a:rPr lang="en-US" sz="1900" dirty="0"/>
              <a:t>Charles took the bold step of suspending the laws which</a:t>
            </a:r>
            <a:r>
              <a:rPr lang="en-US" sz="1900" dirty="0">
                <a:sym typeface="Wingdings" panose="05000000000000000000" pitchFamily="2" charset="2"/>
              </a:rPr>
              <a:t> aroused </a:t>
            </a:r>
            <a:r>
              <a:rPr lang="en-US" sz="1900" dirty="0"/>
              <a:t>Parliament's suspicions about Kings Catholic leanings </a:t>
            </a:r>
            <a:r>
              <a:rPr lang="en-US" sz="1900" dirty="0">
                <a:sym typeface="Wingdings" panose="05000000000000000000" pitchFamily="2" charset="2"/>
              </a:rPr>
              <a:t></a:t>
            </a:r>
            <a:r>
              <a:rPr lang="en-US" sz="1900" dirty="0"/>
              <a:t> Parliament forced the King to back down. </a:t>
            </a:r>
          </a:p>
          <a:p>
            <a:pPr>
              <a:spcBef>
                <a:spcPts val="400"/>
              </a:spcBef>
              <a:spcAft>
                <a:spcPts val="400"/>
              </a:spcAft>
            </a:pPr>
            <a:r>
              <a:rPr lang="en-US" sz="1900" dirty="0"/>
              <a:t>Driven by a strong anti-Catholic sentiment Parliament then passed </a:t>
            </a:r>
            <a:r>
              <a:rPr lang="en-US" sz="1900" b="1" dirty="0"/>
              <a:t>A Test Act</a:t>
            </a:r>
            <a:r>
              <a:rPr lang="en-US" sz="1900" dirty="0"/>
              <a:t> – specifies that only Anglicans (members of the Church of England) could hold military &amp; civil offices.</a:t>
            </a:r>
          </a:p>
        </p:txBody>
      </p:sp>
      <p:pic>
        <p:nvPicPr>
          <p:cNvPr id="5" name="Picture 4"/>
          <p:cNvPicPr>
            <a:picLocks noChangeAspect="1"/>
          </p:cNvPicPr>
          <p:nvPr/>
        </p:nvPicPr>
        <p:blipFill rotWithShape="1">
          <a:blip r:embed="rId2"/>
          <a:srcRect l="23437" r="12153"/>
          <a:stretch/>
        </p:blipFill>
        <p:spPr>
          <a:xfrm>
            <a:off x="6815666" y="1453444"/>
            <a:ext cx="523522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Table 9"/>
          <p:cNvGraphicFramePr>
            <a:graphicFrameLocks noGrp="1"/>
          </p:cNvGraphicFramePr>
          <p:nvPr>
            <p:extLst>
              <p:ext uri="{D42A27DB-BD31-4B8C-83A1-F6EECF244321}">
                <p14:modId xmlns:p14="http://schemas.microsoft.com/office/powerpoint/2010/main" val="12666829"/>
              </p:ext>
            </p:extLst>
          </p:nvPr>
        </p:nvGraphicFramePr>
        <p:xfrm>
          <a:off x="0" y="6349999"/>
          <a:ext cx="12192000" cy="548640"/>
        </p:xfrm>
        <a:graphic>
          <a:graphicData uri="http://schemas.openxmlformats.org/drawingml/2006/table">
            <a:tbl>
              <a:tblPr/>
              <a:tblGrid>
                <a:gridCol w="12192000">
                  <a:extLst>
                    <a:ext uri="{9D8B030D-6E8A-4147-A177-3AD203B41FA5}">
                      <a16:colId xmlns:a16="http://schemas.microsoft.com/office/drawing/2014/main" val="20000"/>
                    </a:ext>
                  </a:extLst>
                </a:gridCol>
              </a:tblGrid>
              <a:tr h="480929">
                <a:tc>
                  <a:txBody>
                    <a:bodyPr/>
                    <a:lstStyle/>
                    <a:p>
                      <a:r>
                        <a:rPr lang="en-US" sz="1500" b="1" dirty="0"/>
                        <a:t>Text Dependent Essential</a:t>
                      </a:r>
                      <a:r>
                        <a:rPr lang="en-US" sz="1500" b="1" baseline="0" dirty="0"/>
                        <a:t> Question</a:t>
                      </a:r>
                      <a:r>
                        <a:rPr lang="en-US" sz="1500" b="0" baseline="0" dirty="0"/>
                        <a:t>: </a:t>
                      </a:r>
                      <a:r>
                        <a:rPr lang="en-US" sz="1500" b="0" i="0" kern="1200" dirty="0">
                          <a:solidFill>
                            <a:schemeClr val="tx1"/>
                          </a:solidFill>
                          <a:effectLst/>
                          <a:latin typeface="+mn-lt"/>
                          <a:ea typeface="+mn-ea"/>
                          <a:cs typeface="+mn-cs"/>
                        </a:rPr>
                        <a:t>How did disagreements over rule between the Stuarts and Parliament lead to the English Civil War? What were the causes and effects of the Glorious Revolution?</a:t>
                      </a:r>
                      <a:endParaRPr lang="en-US" sz="1500" b="0" i="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6950619"/>
      </p:ext>
    </p:extLst>
  </p:cSld>
  <p:clrMapOvr>
    <a:masterClrMapping/>
  </p:clrMapOvr>
  <mc:AlternateContent xmlns:mc="http://schemas.openxmlformats.org/markup-compatibility/2006" xmlns:p14="http://schemas.microsoft.com/office/powerpoint/2010/main">
    <mc:Choice Requires="p14">
      <p:transition p14:dur="30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8">
      <a:dk1>
        <a:sysClr val="windowText" lastClr="000000"/>
      </a:dk1>
      <a:lt1>
        <a:srgbClr val="000000"/>
      </a:lt1>
      <a:dk2>
        <a:srgbClr val="FFFFFF"/>
      </a:dk2>
      <a:lt2>
        <a:srgbClr val="FFFFFF"/>
      </a:lt2>
      <a:accent1>
        <a:srgbClr val="E02F0C"/>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13251</TotalTime>
  <Words>2598</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Century Gothic</vt:lpstr>
      <vt:lpstr>Wingdings</vt:lpstr>
      <vt:lpstr>Wingdings 2</vt:lpstr>
      <vt:lpstr>Quotable</vt:lpstr>
      <vt:lpstr>Conflict and Absolutism in Europe Ch 18.2 War and Revolution in England </vt:lpstr>
      <vt:lpstr>Revolutions in England</vt:lpstr>
      <vt:lpstr>Revolutions in England: The Stuarts and Divine Right</vt:lpstr>
      <vt:lpstr>Revolutions in England: The Stuarts and Divine Right</vt:lpstr>
      <vt:lpstr>Revolutions in England: The Stuarts and Divine Right</vt:lpstr>
      <vt:lpstr>Revolutions in England: Civil War and Commonwealth</vt:lpstr>
      <vt:lpstr>Revolutions in England: Civil War and Commonwealth</vt:lpstr>
      <vt:lpstr>Revolutions in England: The Restoration</vt:lpstr>
      <vt:lpstr>Revolutions in England: The Restoration</vt:lpstr>
      <vt:lpstr>Revolutions in England: The Restoration</vt:lpstr>
      <vt:lpstr>Conflict and Absolutism in Europe Ch 18.2 War and Revolution in England </vt:lpstr>
      <vt:lpstr>Revolutions in England: A Glorious Revolution</vt:lpstr>
      <vt:lpstr>Revolutions in England: A Glorious Revolution</vt:lpstr>
      <vt:lpstr>Revolutions in England: A Glorious Revolution</vt:lpstr>
      <vt:lpstr>Revolutions in England: A Glorious Revolution</vt:lpstr>
      <vt:lpstr>Conflict and Absolutism in Europe Ch 18.2 War and Revolution in England </vt:lpstr>
      <vt:lpstr>Legal and Political Thought</vt:lpstr>
      <vt:lpstr>Legal and Political Thought</vt:lpstr>
      <vt:lpstr>Legal and Political Thought</vt:lpstr>
      <vt:lpstr>Legal and Political Thought</vt:lpstr>
      <vt:lpstr>Legal and Political Thought</vt:lpstr>
      <vt:lpstr>Close Reading of a Primary Source: Petition of Right</vt:lpstr>
      <vt:lpstr>Conflict and Absolutism in Europe Ch 18.2 War and Revolution in England </vt:lpstr>
    </vt:vector>
  </TitlesOfParts>
  <Company>Lamar CISD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Amber Walker</dc:creator>
  <cp:lastModifiedBy>Haas, Darin</cp:lastModifiedBy>
  <cp:revision>485</cp:revision>
  <dcterms:created xsi:type="dcterms:W3CDTF">2015-06-01T14:24:09Z</dcterms:created>
  <dcterms:modified xsi:type="dcterms:W3CDTF">2025-03-03T14:43:22Z</dcterms:modified>
</cp:coreProperties>
</file>