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458" y="-13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C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‹#›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4B58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C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‹#›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4B58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C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‹#›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4B58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C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‹#›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C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‹#›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5800" y="800100"/>
            <a:ext cx="6400800" cy="635"/>
          </a:xfrm>
          <a:custGeom>
            <a:avLst/>
            <a:gdLst/>
            <a:ahLst/>
            <a:cxnLst/>
            <a:rect l="l" t="t" r="r" b="b"/>
            <a:pathLst>
              <a:path w="6400800" h="634">
                <a:moveTo>
                  <a:pt x="0" y="0"/>
                </a:moveTo>
                <a:lnTo>
                  <a:pt x="6400800" y="127"/>
                </a:lnTo>
              </a:path>
            </a:pathLst>
          </a:custGeom>
          <a:ln w="44450">
            <a:solidFill>
              <a:srgbClr val="4B5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4916" y="1041400"/>
            <a:ext cx="3882567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4B58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5927" y="3319779"/>
            <a:ext cx="5158740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00622" y="9351619"/>
            <a:ext cx="5937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12C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‹#›</a:t>
            </a:fld>
            <a:endParaRPr spc="15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384" y="520700"/>
            <a:ext cx="2426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212C6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212C60"/>
                </a:solidFill>
                <a:latin typeface="Times New Roman"/>
                <a:cs typeface="Times New Roman"/>
              </a:rPr>
              <a:t>REPUBLIC</a:t>
            </a:r>
            <a:r>
              <a:rPr sz="1200" spc="-7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12C6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12C60"/>
                </a:solidFill>
                <a:latin typeface="Times New Roman"/>
                <a:cs typeface="Times New Roman"/>
              </a:rPr>
              <a:t>EMPIRE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12C60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302" y="520700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212C60"/>
                </a:solidFill>
                <a:latin typeface="Times New Roman"/>
                <a:cs typeface="Times New Roman"/>
              </a:rPr>
              <a:t>LESSON</a:t>
            </a:r>
            <a:r>
              <a:rPr sz="1200" spc="-6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12C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546100"/>
            <a:ext cx="393700" cy="5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13322" y="9364319"/>
            <a:ext cx="4197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200" spc="25" dirty="0">
                <a:solidFill>
                  <a:srgbClr val="212C60"/>
                </a:solidFill>
                <a:latin typeface="Times New Roman"/>
                <a:cs typeface="Times New Roman"/>
              </a:rPr>
              <a:t>P</a:t>
            </a:r>
            <a:r>
              <a:rPr sz="1200" spc="-35" dirty="0">
                <a:solidFill>
                  <a:srgbClr val="212C60"/>
                </a:solidFill>
                <a:latin typeface="Times New Roman"/>
                <a:cs typeface="Times New Roman"/>
              </a:rPr>
              <a:t>A</a:t>
            </a:r>
            <a:r>
              <a:rPr sz="1200" spc="80" dirty="0">
                <a:solidFill>
                  <a:srgbClr val="212C60"/>
                </a:solidFill>
                <a:latin typeface="Times New Roman"/>
                <a:cs typeface="Times New Roman"/>
              </a:rPr>
              <a:t>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6400" y="9309100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212C6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0300" y="4140200"/>
            <a:ext cx="2247900" cy="546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5300" y="6451600"/>
            <a:ext cx="1257300" cy="341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6123" y="6464300"/>
            <a:ext cx="2578100" cy="340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8700" y="4191000"/>
            <a:ext cx="4089400" cy="363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2466" y="4495800"/>
            <a:ext cx="2528601" cy="49350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5072" y="6400800"/>
            <a:ext cx="1172377" cy="3314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6100" y="6350000"/>
            <a:ext cx="1270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38468" y="4542924"/>
            <a:ext cx="260096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-1085" dirty="0">
                <a:solidFill>
                  <a:srgbClr val="FFFFFF"/>
                </a:solidFill>
                <a:latin typeface="Arial"/>
                <a:cs typeface="Arial"/>
              </a:rPr>
              <a:t>ROMAN</a:t>
            </a:r>
            <a:endParaRPr sz="6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850" y="5495424"/>
            <a:ext cx="35299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ts val="4820"/>
              </a:lnSpc>
              <a:spcBef>
                <a:spcPts val="100"/>
              </a:spcBef>
            </a:pPr>
            <a:r>
              <a:rPr sz="4200" b="1" spc="-560" dirty="0">
                <a:solidFill>
                  <a:srgbClr val="FFFFFF"/>
                </a:solidFill>
                <a:latin typeface="Arial"/>
                <a:cs typeface="Arial"/>
              </a:rPr>
              <a:t>EMPIRE</a:t>
            </a:r>
            <a:endParaRPr sz="4200">
              <a:latin typeface="Arial"/>
              <a:cs typeface="Arial"/>
            </a:endParaRPr>
          </a:p>
          <a:p>
            <a:pPr marL="12700" marR="5080" algn="ctr">
              <a:lnSpc>
                <a:spcPts val="2600"/>
              </a:lnSpc>
              <a:spcBef>
                <a:spcPts val="100"/>
              </a:spcBef>
            </a:pPr>
            <a:r>
              <a:rPr sz="2400" b="1" spc="-415" dirty="0">
                <a:solidFill>
                  <a:srgbClr val="FFFFFF"/>
                </a:solidFill>
                <a:latin typeface="Arial"/>
                <a:cs typeface="Arial"/>
              </a:rPr>
              <a:t>AUGUSTUS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TRANSITIONS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REPUBLIC </a:t>
            </a:r>
            <a:r>
              <a:rPr sz="2400" b="1" spc="-4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EMPIRE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22131" y="1733359"/>
            <a:ext cx="1226117" cy="30545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0" y="1663700"/>
            <a:ext cx="1625600" cy="321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9222" y="1181818"/>
            <a:ext cx="3949477" cy="3449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700" y="1130300"/>
            <a:ext cx="4203700" cy="3568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R</a:t>
            </a:r>
            <a:r>
              <a:rPr spc="-35" dirty="0"/>
              <a:t>omans!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6510" y="2242820"/>
            <a:ext cx="388747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How Did </a:t>
            </a:r>
            <a:r>
              <a:rPr sz="1800" b="1" spc="-5" dirty="0">
                <a:latin typeface="Comic Sans MS"/>
                <a:cs typeface="Comic Sans MS"/>
              </a:rPr>
              <a:t>Augustus Transition Rome  </a:t>
            </a:r>
            <a:r>
              <a:rPr sz="1800" b="1" dirty="0">
                <a:latin typeface="Comic Sans MS"/>
                <a:cs typeface="Comic Sans MS"/>
              </a:rPr>
              <a:t>from </a:t>
            </a:r>
            <a:r>
              <a:rPr sz="1800" b="1" spc="-5" dirty="0">
                <a:latin typeface="Comic Sans MS"/>
                <a:cs typeface="Comic Sans MS"/>
              </a:rPr>
              <a:t>Republic into </a:t>
            </a:r>
            <a:r>
              <a:rPr sz="1800" b="1" dirty="0">
                <a:latin typeface="Comic Sans MS"/>
                <a:cs typeface="Comic Sans MS"/>
              </a:rPr>
              <a:t>an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Empire?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300" i="1" spc="-55" dirty="0">
                <a:latin typeface="Palatino Linotype"/>
                <a:cs typeface="Palatino Linotype"/>
              </a:rPr>
              <a:t>Augustus=Octavian!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7055" algn="just">
              <a:lnSpc>
                <a:spcPct val="100000"/>
              </a:lnSpc>
              <a:spcBef>
                <a:spcPts val="260"/>
              </a:spcBef>
            </a:pPr>
            <a:r>
              <a:rPr dirty="0"/>
              <a:t>Caesar had won major victories in Spain. He</a:t>
            </a:r>
            <a:r>
              <a:rPr spc="-45" dirty="0"/>
              <a:t> </a:t>
            </a:r>
            <a:r>
              <a:rPr dirty="0"/>
              <a:t>was</a:t>
            </a:r>
          </a:p>
          <a:p>
            <a:pPr marL="38100" marR="30480" algn="just">
              <a:lnSpc>
                <a:spcPct val="111100"/>
              </a:lnSpc>
            </a:pPr>
            <a:r>
              <a:rPr dirty="0"/>
              <a:t>a hero and treated like a king and god. He named one of his generals</a:t>
            </a:r>
            <a:r>
              <a:rPr spc="-130" dirty="0"/>
              <a:t> </a:t>
            </a:r>
            <a:r>
              <a:rPr dirty="0"/>
              <a:t>as  his heir, Octavian, </a:t>
            </a:r>
            <a:r>
              <a:rPr spc="-5" dirty="0"/>
              <a:t>Marius’ </a:t>
            </a:r>
            <a:r>
              <a:rPr dirty="0"/>
              <a:t>relation and Caesar’s great-nephew. He</a:t>
            </a:r>
            <a:r>
              <a:rPr spc="-85" dirty="0"/>
              <a:t> </a:t>
            </a:r>
            <a:r>
              <a:rPr dirty="0"/>
              <a:t>even  had </a:t>
            </a:r>
            <a:r>
              <a:rPr spc="-5" dirty="0"/>
              <a:t>coins </a:t>
            </a:r>
            <a:r>
              <a:rPr b="1" spc="-5" dirty="0">
                <a:latin typeface="Comic Sans MS"/>
                <a:cs typeface="Comic Sans MS"/>
              </a:rPr>
              <a:t>minted </a:t>
            </a:r>
            <a:r>
              <a:rPr dirty="0"/>
              <a:t>with Octavian’s image on them. His policy of</a:t>
            </a:r>
            <a:r>
              <a:rPr spc="-250" dirty="0"/>
              <a:t> </a:t>
            </a:r>
            <a:r>
              <a:rPr dirty="0"/>
              <a:t>forgiving  a percentage of all people’s debts made him extremely </a:t>
            </a:r>
            <a:r>
              <a:rPr spc="-5" dirty="0"/>
              <a:t>popular </a:t>
            </a:r>
            <a:r>
              <a:rPr dirty="0"/>
              <a:t>with the  people, but this infuriated the</a:t>
            </a:r>
            <a:r>
              <a:rPr spc="-15" dirty="0"/>
              <a:t> </a:t>
            </a:r>
            <a:r>
              <a:rPr dirty="0"/>
              <a:t>Senate.</a:t>
            </a:r>
          </a:p>
          <a:p>
            <a:pPr marL="38100" marR="94615" indent="528955">
              <a:lnSpc>
                <a:spcPct val="111100"/>
              </a:lnSpc>
            </a:pPr>
            <a:r>
              <a:rPr dirty="0"/>
              <a:t>The Roman Senate was not ready to give up their power and  certainly did not think they wanted to have a king. However, Caesar  dressed in purple and sat on a golden throne, while wearing a crown of  </a:t>
            </a:r>
            <a:r>
              <a:rPr b="1" spc="-5" dirty="0">
                <a:latin typeface="Comic Sans MS"/>
                <a:cs typeface="Comic Sans MS"/>
              </a:rPr>
              <a:t>laurels</a:t>
            </a:r>
            <a:r>
              <a:rPr spc="-5" dirty="0"/>
              <a:t>, </a:t>
            </a:r>
            <a:r>
              <a:rPr dirty="0"/>
              <a:t>like a king, everywhere he went. A dictator for life was fine,  but the Senate </a:t>
            </a:r>
            <a:r>
              <a:rPr spc="-5" dirty="0"/>
              <a:t>could </a:t>
            </a:r>
            <a:r>
              <a:rPr dirty="0"/>
              <a:t>not stomach the idea of a king, so they  </a:t>
            </a:r>
            <a:r>
              <a:rPr b="1" spc="-5" dirty="0">
                <a:latin typeface="Comic Sans MS"/>
                <a:cs typeface="Comic Sans MS"/>
              </a:rPr>
              <a:t>formulated </a:t>
            </a:r>
            <a:r>
              <a:rPr dirty="0"/>
              <a:t>a plan. 60 senators waited for </a:t>
            </a:r>
            <a:r>
              <a:rPr spc="-5" dirty="0"/>
              <a:t>Julius </a:t>
            </a:r>
            <a:r>
              <a:rPr dirty="0"/>
              <a:t>Caesar on the 15</a:t>
            </a:r>
            <a:r>
              <a:rPr sz="1200" baseline="31250" dirty="0"/>
              <a:t>th</a:t>
            </a:r>
            <a:r>
              <a:rPr sz="1200" spc="-142" baseline="31250" dirty="0"/>
              <a:t> </a:t>
            </a:r>
            <a:r>
              <a:rPr sz="1200" spc="-5" dirty="0"/>
              <a:t>of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8200" y="5778500"/>
            <a:ext cx="4747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March (known as the </a:t>
            </a:r>
            <a:r>
              <a:rPr sz="1200" b="1" dirty="0">
                <a:latin typeface="Comic Sans MS"/>
                <a:cs typeface="Comic Sans MS"/>
              </a:rPr>
              <a:t>Ides </a:t>
            </a:r>
            <a:r>
              <a:rPr sz="1200" b="1" spc="-5" dirty="0">
                <a:latin typeface="Comic Sans MS"/>
                <a:cs typeface="Comic Sans MS"/>
              </a:rPr>
              <a:t>of March</a:t>
            </a:r>
            <a:r>
              <a:rPr sz="1200" spc="-5" dirty="0">
                <a:latin typeface="Comic Sans MS"/>
                <a:cs typeface="Comic Sans MS"/>
              </a:rPr>
              <a:t>). </a:t>
            </a:r>
            <a:r>
              <a:rPr sz="1200" dirty="0">
                <a:latin typeface="Comic Sans MS"/>
                <a:cs typeface="Comic Sans MS"/>
              </a:rPr>
              <a:t>Hidden in their cloaks</a:t>
            </a:r>
            <a:r>
              <a:rPr sz="1200" spc="-114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were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961379"/>
            <a:ext cx="6825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knives. The Senators waited for him and stabbed him at least one time each, so that they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were  all to blame. But the conspirators had no plans on how they were going to</a:t>
            </a:r>
            <a:r>
              <a:rPr sz="1200" spc="-6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take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latin typeface="Comic Sans MS"/>
                <a:cs typeface="Comic Sans MS"/>
              </a:rPr>
              <a:t>control of Rome, an empire already under the control of one man.</a:t>
            </a:r>
            <a:r>
              <a:rPr sz="1200" spc="3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6570980"/>
            <a:ext cx="537146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85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Senators wanted to return Rome to the Republic it had once been, but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  Roman people were not happy and instead grew into violent mobs fired up  by Caesar’s general Marcus </a:t>
            </a:r>
            <a:r>
              <a:rPr sz="1200" spc="-5" dirty="0">
                <a:latin typeface="Comic Sans MS"/>
                <a:cs typeface="Comic Sans MS"/>
              </a:rPr>
              <a:t>Antonius </a:t>
            </a:r>
            <a:r>
              <a:rPr sz="1200" dirty="0">
                <a:latin typeface="Comic Sans MS"/>
                <a:cs typeface="Comic Sans MS"/>
              </a:rPr>
              <a:t>(Marc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Antony)</a:t>
            </a:r>
            <a:endParaRPr sz="1200">
              <a:latin typeface="Comic Sans MS"/>
              <a:cs typeface="Comic Sans MS"/>
            </a:endParaRPr>
          </a:p>
          <a:p>
            <a:pPr marL="12700" marR="66675" indent="457200">
              <a:lnSpc>
                <a:spcPct val="111100"/>
              </a:lnSpc>
            </a:pPr>
            <a:r>
              <a:rPr sz="1200" dirty="0">
                <a:latin typeface="Comic Sans MS"/>
                <a:cs typeface="Comic Sans MS"/>
              </a:rPr>
              <a:t>(Let’s get the name of the next man out of the way now: Octavian</a:t>
            </a:r>
            <a:r>
              <a:rPr sz="1200" spc="-1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=  </a:t>
            </a:r>
            <a:r>
              <a:rPr sz="1200" spc="-5" dirty="0">
                <a:latin typeface="Comic Sans MS"/>
                <a:cs typeface="Comic Sans MS"/>
              </a:rPr>
              <a:t>Augustus. </a:t>
            </a:r>
            <a:r>
              <a:rPr sz="1200" dirty="0">
                <a:latin typeface="Comic Sans MS"/>
                <a:cs typeface="Comic Sans MS"/>
              </a:rPr>
              <a:t>Octavian is given the name </a:t>
            </a:r>
            <a:r>
              <a:rPr sz="1200" spc="-5" dirty="0">
                <a:latin typeface="Comic Sans MS"/>
                <a:cs typeface="Comic Sans MS"/>
              </a:rPr>
              <a:t>“Augustus” </a:t>
            </a:r>
            <a:r>
              <a:rPr sz="1200" dirty="0">
                <a:latin typeface="Comic Sans MS"/>
                <a:cs typeface="Comic Sans MS"/>
              </a:rPr>
              <a:t>by the Senate, which  means Revered One, in 27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B.C.)</a:t>
            </a:r>
            <a:endParaRPr sz="1200">
              <a:latin typeface="Comic Sans MS"/>
              <a:cs typeface="Comic Sans MS"/>
            </a:endParaRPr>
          </a:p>
          <a:p>
            <a:pPr marL="12700" marR="5080" indent="457200">
              <a:lnSpc>
                <a:spcPct val="111100"/>
              </a:lnSpc>
            </a:pPr>
            <a:r>
              <a:rPr sz="1200" dirty="0">
                <a:latin typeface="Comic Sans MS"/>
                <a:cs typeface="Comic Sans MS"/>
              </a:rPr>
              <a:t>Octavian was a minor player on the Roman stage until he went to  Spain to meet up with his great uncle, </a:t>
            </a:r>
            <a:r>
              <a:rPr sz="1200" spc="-5" dirty="0">
                <a:latin typeface="Comic Sans MS"/>
                <a:cs typeface="Comic Sans MS"/>
              </a:rPr>
              <a:t>Julius </a:t>
            </a:r>
            <a:r>
              <a:rPr sz="1200" dirty="0">
                <a:latin typeface="Comic Sans MS"/>
                <a:cs typeface="Comic Sans MS"/>
              </a:rPr>
              <a:t>Caesar. He only played a  minor role while in Spain, but soon, he and his best friend, Marcus  Vipsanius </a:t>
            </a:r>
            <a:r>
              <a:rPr sz="1200" spc="-5" dirty="0">
                <a:latin typeface="Comic Sans MS"/>
                <a:cs typeface="Comic Sans MS"/>
              </a:rPr>
              <a:t>Agrippa, </a:t>
            </a:r>
            <a:r>
              <a:rPr sz="1200" dirty="0">
                <a:latin typeface="Comic Sans MS"/>
                <a:cs typeface="Comic Sans MS"/>
              </a:rPr>
              <a:t>were sent off to Greece to further their </a:t>
            </a:r>
            <a:r>
              <a:rPr sz="1200" spc="-5" dirty="0">
                <a:latin typeface="Comic Sans MS"/>
                <a:cs typeface="Comic Sans MS"/>
              </a:rPr>
              <a:t>education.  </a:t>
            </a:r>
            <a:r>
              <a:rPr sz="1200" dirty="0">
                <a:latin typeface="Comic Sans MS"/>
                <a:cs typeface="Comic Sans MS"/>
              </a:rPr>
              <a:t>Caesar </a:t>
            </a:r>
            <a:r>
              <a:rPr sz="1200" spc="-5" dirty="0">
                <a:latin typeface="Comic Sans MS"/>
                <a:cs typeface="Comic Sans MS"/>
              </a:rPr>
              <a:t>picked </a:t>
            </a:r>
            <a:r>
              <a:rPr sz="1200" dirty="0">
                <a:latin typeface="Comic Sans MS"/>
                <a:cs typeface="Comic Sans MS"/>
              </a:rPr>
              <a:t>Octavian to be his second in command in Rome in the year</a:t>
            </a:r>
            <a:r>
              <a:rPr sz="1200" spc="-9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43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latin typeface="Comic Sans MS"/>
                <a:cs typeface="Comic Sans MS"/>
              </a:rPr>
              <a:t>B.C. </a:t>
            </a:r>
            <a:r>
              <a:rPr sz="1200" dirty="0">
                <a:latin typeface="Comic Sans MS"/>
                <a:cs typeface="Comic Sans MS"/>
              </a:rPr>
              <a:t>at the age of only 20, but it did not work out </a:t>
            </a:r>
            <a:r>
              <a:rPr sz="1200" spc="-5" dirty="0">
                <a:latin typeface="Comic Sans MS"/>
                <a:cs typeface="Comic Sans MS"/>
              </a:rPr>
              <a:t>because </a:t>
            </a:r>
            <a:r>
              <a:rPr sz="1200" dirty="0">
                <a:latin typeface="Comic Sans MS"/>
                <a:cs typeface="Comic Sans MS"/>
              </a:rPr>
              <a:t>Caesar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was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384" y="520700"/>
            <a:ext cx="2426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212C6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212C60"/>
                </a:solidFill>
                <a:latin typeface="Times New Roman"/>
                <a:cs typeface="Times New Roman"/>
              </a:rPr>
              <a:t>REPUBLIC</a:t>
            </a:r>
            <a:r>
              <a:rPr sz="1200" spc="-7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12C6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12C60"/>
                </a:solidFill>
                <a:latin typeface="Times New Roman"/>
                <a:cs typeface="Times New Roman"/>
              </a:rPr>
              <a:t>EMPIRE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12C60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5302" y="520700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212C60"/>
                </a:solidFill>
                <a:latin typeface="Times New Roman"/>
                <a:cs typeface="Times New Roman"/>
              </a:rPr>
              <a:t>LESSON</a:t>
            </a:r>
            <a:r>
              <a:rPr sz="1200" spc="-6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12C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546100"/>
            <a:ext cx="393700" cy="5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9232900"/>
            <a:ext cx="6400800" cy="635"/>
          </a:xfrm>
          <a:custGeom>
            <a:avLst/>
            <a:gdLst/>
            <a:ahLst/>
            <a:cxnLst/>
            <a:rect l="l" t="t" r="r" b="b"/>
            <a:pathLst>
              <a:path w="6400800" h="634">
                <a:moveTo>
                  <a:pt x="0" y="0"/>
                </a:moveTo>
                <a:lnTo>
                  <a:pt x="6400800" y="126"/>
                </a:lnTo>
              </a:path>
            </a:pathLst>
          </a:custGeom>
          <a:ln w="44450">
            <a:solidFill>
              <a:srgbClr val="4B5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00" y="3390900"/>
            <a:ext cx="17907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260" y="3386942"/>
            <a:ext cx="1793239" cy="2133600"/>
          </a:xfrm>
          <a:custGeom>
            <a:avLst/>
            <a:gdLst/>
            <a:ahLst/>
            <a:cxnLst/>
            <a:rect l="l" t="t" r="r" b="b"/>
            <a:pathLst>
              <a:path w="1793239" h="2133600">
                <a:moveTo>
                  <a:pt x="0" y="0"/>
                </a:moveTo>
                <a:lnTo>
                  <a:pt x="1792817" y="0"/>
                </a:lnTo>
                <a:lnTo>
                  <a:pt x="1792817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2100" y="2529839"/>
            <a:ext cx="125031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5080" indent="-31750">
              <a:lnSpc>
                <a:spcPct val="1439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Caesar </a:t>
            </a:r>
            <a:r>
              <a:rPr sz="1100" spc="10" dirty="0">
                <a:latin typeface="Arial"/>
                <a:cs typeface="Arial"/>
              </a:rPr>
              <a:t>Augustus  </a:t>
            </a:r>
            <a:r>
              <a:rPr sz="1100" dirty="0">
                <a:latin typeface="Arial"/>
                <a:cs typeface="Arial"/>
              </a:rPr>
              <a:t>Circa </a:t>
            </a:r>
            <a:r>
              <a:rPr sz="1100" spc="-55" dirty="0">
                <a:latin typeface="Arial"/>
                <a:cs typeface="Arial"/>
              </a:rPr>
              <a:t>2 </a:t>
            </a:r>
            <a:r>
              <a:rPr sz="1100" spc="25" dirty="0">
                <a:latin typeface="Arial"/>
                <a:cs typeface="Arial"/>
              </a:rPr>
              <a:t>B.C.-5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A.D.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5400" y="2466339"/>
            <a:ext cx="106108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sz="1100" spc="-15" dirty="0">
                <a:latin typeface="Arial"/>
                <a:cs typeface="Arial"/>
              </a:rPr>
              <a:t>Caesars </a:t>
            </a:r>
            <a:r>
              <a:rPr sz="1100" spc="-5" dirty="0">
                <a:latin typeface="Arial"/>
                <a:cs typeface="Arial"/>
              </a:rPr>
              <a:t>with  </a:t>
            </a:r>
            <a:r>
              <a:rPr sz="1100" dirty="0">
                <a:latin typeface="Arial"/>
                <a:cs typeface="Arial"/>
              </a:rPr>
              <a:t>hands </a:t>
            </a:r>
            <a:r>
              <a:rPr sz="1100" spc="15" dirty="0">
                <a:latin typeface="Arial"/>
                <a:cs typeface="Arial"/>
              </a:rPr>
              <a:t>on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shields 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spears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100" y="5499100"/>
            <a:ext cx="14757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Julius </a:t>
            </a:r>
            <a:r>
              <a:rPr sz="1100" spc="-5" dirty="0">
                <a:latin typeface="Arial"/>
                <a:cs typeface="Arial"/>
              </a:rPr>
              <a:t>Caesar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laurels.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200" y="1143000"/>
            <a:ext cx="14224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8100" y="1219200"/>
            <a:ext cx="1155700" cy="110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6300" y="6718300"/>
            <a:ext cx="1473200" cy="238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94107" y="6489700"/>
            <a:ext cx="970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Times New Roman"/>
                <a:cs typeface="Times New Roman"/>
              </a:rPr>
              <a:t>Young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Octavian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2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3015" y="1109980"/>
            <a:ext cx="3947160" cy="2463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Comic Sans MS"/>
                <a:cs typeface="Comic Sans MS"/>
              </a:rPr>
              <a:t>killed!</a:t>
            </a:r>
            <a:endParaRPr sz="1200">
              <a:latin typeface="Comic Sans MS"/>
              <a:cs typeface="Comic Sans MS"/>
            </a:endParaRPr>
          </a:p>
          <a:p>
            <a:pPr marL="12700" marR="5080" indent="391795">
              <a:lnSpc>
                <a:spcPct val="111100"/>
              </a:lnSpc>
            </a:pPr>
            <a:r>
              <a:rPr sz="1200" dirty="0">
                <a:latin typeface="Comic Sans MS"/>
                <a:cs typeface="Comic Sans MS"/>
              </a:rPr>
              <a:t>Octavian, taking the name of Gaius </a:t>
            </a:r>
            <a:r>
              <a:rPr sz="1200" spc="-5" dirty="0">
                <a:latin typeface="Comic Sans MS"/>
                <a:cs typeface="Comic Sans MS"/>
              </a:rPr>
              <a:t>Julius </a:t>
            </a:r>
            <a:r>
              <a:rPr sz="1200" dirty="0">
                <a:latin typeface="Comic Sans MS"/>
                <a:cs typeface="Comic Sans MS"/>
              </a:rPr>
              <a:t>Caesar  </a:t>
            </a:r>
            <a:r>
              <a:rPr sz="1200" spc="-5" dirty="0">
                <a:latin typeface="Comic Sans MS"/>
                <a:cs typeface="Comic Sans MS"/>
              </a:rPr>
              <a:t>Octavian, was able to lead many </a:t>
            </a:r>
            <a:r>
              <a:rPr sz="1200" dirty="0">
                <a:latin typeface="Comic Sans MS"/>
                <a:cs typeface="Comic Sans MS"/>
              </a:rPr>
              <a:t>of </a:t>
            </a:r>
            <a:r>
              <a:rPr sz="1200" spc="-5" dirty="0">
                <a:latin typeface="Comic Sans MS"/>
                <a:cs typeface="Comic Sans MS"/>
              </a:rPr>
              <a:t>the troops loyal to  </a:t>
            </a:r>
            <a:r>
              <a:rPr sz="1200" dirty="0">
                <a:latin typeface="Comic Sans MS"/>
                <a:cs typeface="Comic Sans MS"/>
              </a:rPr>
              <a:t>his great uncle and suddenly gained military power.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  Senate forced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to flee and they snubbed an  “expendable” Octavian. So the two men joined </a:t>
            </a:r>
            <a:r>
              <a:rPr sz="1200" spc="-5" dirty="0">
                <a:latin typeface="Comic Sans MS"/>
                <a:cs typeface="Comic Sans MS"/>
              </a:rPr>
              <a:t>forces  </a:t>
            </a:r>
            <a:r>
              <a:rPr sz="1200" dirty="0">
                <a:latin typeface="Comic Sans MS"/>
                <a:cs typeface="Comic Sans MS"/>
              </a:rPr>
              <a:t>with </a:t>
            </a:r>
            <a:r>
              <a:rPr sz="1200" spc="-5" dirty="0">
                <a:latin typeface="Comic Sans MS"/>
                <a:cs typeface="Comic Sans MS"/>
              </a:rPr>
              <a:t>the </a:t>
            </a:r>
            <a:r>
              <a:rPr sz="1200" dirty="0">
                <a:latin typeface="Comic Sans MS"/>
                <a:cs typeface="Comic Sans MS"/>
              </a:rPr>
              <a:t>Governor of </a:t>
            </a:r>
            <a:r>
              <a:rPr sz="1200" spc="-5" dirty="0">
                <a:latin typeface="Comic Sans MS"/>
                <a:cs typeface="Comic Sans MS"/>
              </a:rPr>
              <a:t>Spain </a:t>
            </a:r>
            <a:r>
              <a:rPr sz="1200" dirty="0">
                <a:latin typeface="Comic Sans MS"/>
                <a:cs typeface="Comic Sans MS"/>
              </a:rPr>
              <a:t>and </a:t>
            </a:r>
            <a:r>
              <a:rPr sz="1200" spc="-5" dirty="0">
                <a:latin typeface="Comic Sans MS"/>
                <a:cs typeface="Comic Sans MS"/>
              </a:rPr>
              <a:t>Caesar’s </a:t>
            </a:r>
            <a:r>
              <a:rPr sz="1200" dirty="0">
                <a:latin typeface="Comic Sans MS"/>
                <a:cs typeface="Comic Sans MS"/>
              </a:rPr>
              <a:t>old General,  Lepidus and formed the second </a:t>
            </a:r>
            <a:r>
              <a:rPr sz="1200" b="1" spc="-5" dirty="0">
                <a:latin typeface="Comic Sans MS"/>
                <a:cs typeface="Comic Sans MS"/>
              </a:rPr>
              <a:t>triumvirate</a:t>
            </a:r>
            <a:r>
              <a:rPr sz="1200" spc="-5" dirty="0">
                <a:latin typeface="Comic Sans MS"/>
                <a:cs typeface="Comic Sans MS"/>
              </a:rPr>
              <a:t>. </a:t>
            </a:r>
            <a:r>
              <a:rPr sz="1200" dirty="0">
                <a:latin typeface="Comic Sans MS"/>
                <a:cs typeface="Comic Sans MS"/>
              </a:rPr>
              <a:t>Octavian  was able to maneuver Lepidus into taking a position in  Northern </a:t>
            </a:r>
            <a:r>
              <a:rPr sz="1200" spc="-5" dirty="0">
                <a:latin typeface="Comic Sans MS"/>
                <a:cs typeface="Comic Sans MS"/>
              </a:rPr>
              <a:t>Africa </a:t>
            </a:r>
            <a:r>
              <a:rPr sz="1200" dirty="0">
                <a:latin typeface="Comic Sans MS"/>
                <a:cs typeface="Comic Sans MS"/>
              </a:rPr>
              <a:t>and he and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split the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empire.</a:t>
            </a:r>
            <a:endParaRPr sz="1200">
              <a:latin typeface="Comic Sans MS"/>
              <a:cs typeface="Comic Sans MS"/>
            </a:endParaRPr>
          </a:p>
          <a:p>
            <a:pPr marL="12700" marR="35560">
              <a:lnSpc>
                <a:spcPct val="111100"/>
              </a:lnSpc>
            </a:pPr>
            <a:r>
              <a:rPr sz="1200" dirty="0">
                <a:latin typeface="Comic Sans MS"/>
                <a:cs typeface="Comic Sans MS"/>
              </a:rPr>
              <a:t>Octavian took the west and defeated many </a:t>
            </a:r>
            <a:r>
              <a:rPr sz="1200" spc="-5" dirty="0">
                <a:latin typeface="Comic Sans MS"/>
                <a:cs typeface="Comic Sans MS"/>
              </a:rPr>
              <a:t>uprisings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in  Gaul and Spain. Meanwhile, </a:t>
            </a:r>
            <a:r>
              <a:rPr sz="1200" spc="-5" dirty="0">
                <a:latin typeface="Comic Sans MS"/>
                <a:cs typeface="Comic Sans MS"/>
              </a:rPr>
              <a:t>Antony reconquered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548379"/>
            <a:ext cx="6864350" cy="226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797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East, with the help </a:t>
            </a:r>
            <a:r>
              <a:rPr sz="1200" spc="-5" dirty="0">
                <a:latin typeface="Comic Sans MS"/>
                <a:cs typeface="Comic Sans MS"/>
              </a:rPr>
              <a:t>of his new bride, </a:t>
            </a:r>
            <a:r>
              <a:rPr sz="1200" dirty="0">
                <a:latin typeface="Comic Sans MS"/>
                <a:cs typeface="Comic Sans MS"/>
              </a:rPr>
              <a:t>Cleopatra, </a:t>
            </a:r>
            <a:r>
              <a:rPr sz="1200" spc="-5" dirty="0">
                <a:latin typeface="Comic Sans MS"/>
                <a:cs typeface="Comic Sans MS"/>
              </a:rPr>
              <a:t>an  </a:t>
            </a:r>
            <a:r>
              <a:rPr sz="1200" dirty="0">
                <a:latin typeface="Comic Sans MS"/>
                <a:cs typeface="Comic Sans MS"/>
              </a:rPr>
              <a:t>Egyptian </a:t>
            </a:r>
            <a:r>
              <a:rPr sz="1200" spc="-5" dirty="0">
                <a:latin typeface="Comic Sans MS"/>
                <a:cs typeface="Comic Sans MS"/>
              </a:rPr>
              <a:t>queen. </a:t>
            </a:r>
            <a:r>
              <a:rPr sz="1200" dirty="0">
                <a:latin typeface="Comic Sans MS"/>
                <a:cs typeface="Comic Sans MS"/>
              </a:rPr>
              <a:t>The Senate was </a:t>
            </a:r>
            <a:r>
              <a:rPr sz="1200" spc="-5" dirty="0">
                <a:latin typeface="Comic Sans MS"/>
                <a:cs typeface="Comic Sans MS"/>
              </a:rPr>
              <a:t>shocked </a:t>
            </a:r>
            <a:r>
              <a:rPr sz="1200" dirty="0">
                <a:latin typeface="Comic Sans MS"/>
                <a:cs typeface="Comic Sans MS"/>
              </a:rPr>
              <a:t>that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had a non-Roman bride. Octavian, taking  advantage of this </a:t>
            </a:r>
            <a:r>
              <a:rPr sz="1200" spc="-5" dirty="0">
                <a:latin typeface="Comic Sans MS"/>
                <a:cs typeface="Comic Sans MS"/>
              </a:rPr>
              <a:t>situation, </a:t>
            </a:r>
            <a:r>
              <a:rPr sz="1200" dirty="0">
                <a:latin typeface="Comic Sans MS"/>
                <a:cs typeface="Comic Sans MS"/>
              </a:rPr>
              <a:t>“found” a will that was </a:t>
            </a:r>
            <a:r>
              <a:rPr sz="1200" spc="-5" dirty="0">
                <a:latin typeface="Comic Sans MS"/>
                <a:cs typeface="Comic Sans MS"/>
              </a:rPr>
              <a:t>supposed </a:t>
            </a:r>
            <a:r>
              <a:rPr sz="1200" dirty="0">
                <a:latin typeface="Comic Sans MS"/>
                <a:cs typeface="Comic Sans MS"/>
              </a:rPr>
              <a:t>to belong to </a:t>
            </a:r>
            <a:r>
              <a:rPr sz="1200" spc="-5" dirty="0">
                <a:latin typeface="Comic Sans MS"/>
                <a:cs typeface="Comic Sans MS"/>
              </a:rPr>
              <a:t>Antony, </a:t>
            </a:r>
            <a:r>
              <a:rPr sz="1200" dirty="0">
                <a:latin typeface="Comic Sans MS"/>
                <a:cs typeface="Comic Sans MS"/>
              </a:rPr>
              <a:t>which claimed  </a:t>
            </a:r>
            <a:r>
              <a:rPr sz="1200" spc="-5" dirty="0">
                <a:latin typeface="Comic Sans MS"/>
                <a:cs typeface="Comic Sans MS"/>
              </a:rPr>
              <a:t>that his </a:t>
            </a:r>
            <a:r>
              <a:rPr sz="1200" dirty="0">
                <a:latin typeface="Comic Sans MS"/>
                <a:cs typeface="Comic Sans MS"/>
              </a:rPr>
              <a:t>son with </a:t>
            </a:r>
            <a:r>
              <a:rPr sz="1200" spc="-5" dirty="0">
                <a:latin typeface="Comic Sans MS"/>
                <a:cs typeface="Comic Sans MS"/>
              </a:rPr>
              <a:t>Cleopatra was the </a:t>
            </a:r>
            <a:r>
              <a:rPr sz="1200" b="1" dirty="0">
                <a:latin typeface="Comic Sans MS"/>
                <a:cs typeface="Comic Sans MS"/>
              </a:rPr>
              <a:t>heir </a:t>
            </a:r>
            <a:r>
              <a:rPr sz="1200" dirty="0">
                <a:latin typeface="Comic Sans MS"/>
                <a:cs typeface="Comic Sans MS"/>
              </a:rPr>
              <a:t>to the throne and that he wanted to be buried in  Egypt! The Senators were scandalized! Not only had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married a foreigner but,  </a:t>
            </a:r>
            <a:r>
              <a:rPr sz="1200" spc="-5" dirty="0">
                <a:latin typeface="Comic Sans MS"/>
                <a:cs typeface="Comic Sans MS"/>
              </a:rPr>
              <a:t>supposedly, </a:t>
            </a:r>
            <a:r>
              <a:rPr sz="1200" dirty="0">
                <a:latin typeface="Comic Sans MS"/>
                <a:cs typeface="Comic Sans MS"/>
              </a:rPr>
              <a:t>he wanted his non-Roman son to be the leader of Rome. Off the Greek waters, 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and Cleopatra’s ships </a:t>
            </a:r>
            <a:r>
              <a:rPr sz="1200" spc="-5" dirty="0">
                <a:latin typeface="Comic Sans MS"/>
                <a:cs typeface="Comic Sans MS"/>
              </a:rPr>
              <a:t>attacked </a:t>
            </a:r>
            <a:r>
              <a:rPr sz="1200" dirty="0">
                <a:latin typeface="Comic Sans MS"/>
                <a:cs typeface="Comic Sans MS"/>
              </a:rPr>
              <a:t>Octavian’s. Octavian won and Cleopatra and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fled  to Egypt. They lost the war and committed suicide. </a:t>
            </a:r>
            <a:r>
              <a:rPr sz="1200" spc="-5" dirty="0">
                <a:latin typeface="Comic Sans MS"/>
                <a:cs typeface="Comic Sans MS"/>
              </a:rPr>
              <a:t>Antony </a:t>
            </a:r>
            <a:r>
              <a:rPr sz="1200" dirty="0">
                <a:latin typeface="Comic Sans MS"/>
                <a:cs typeface="Comic Sans MS"/>
              </a:rPr>
              <a:t>stabbed himself to death, while</a:t>
            </a:r>
            <a:r>
              <a:rPr sz="1200" spc="-8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  chief priest in Egypt </a:t>
            </a:r>
            <a:r>
              <a:rPr sz="1200" spc="-5" dirty="0">
                <a:latin typeface="Comic Sans MS"/>
                <a:cs typeface="Comic Sans MS"/>
              </a:rPr>
              <a:t>brought </a:t>
            </a:r>
            <a:r>
              <a:rPr sz="1200" dirty="0">
                <a:latin typeface="Comic Sans MS"/>
                <a:cs typeface="Comic Sans MS"/>
              </a:rPr>
              <a:t>a poisonous asp to bite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Cleopatra.</a:t>
            </a:r>
            <a:endParaRPr sz="1200">
              <a:latin typeface="Comic Sans MS"/>
              <a:cs typeface="Comic Sans MS"/>
            </a:endParaRPr>
          </a:p>
          <a:p>
            <a:pPr marL="12700" marR="151765">
              <a:lnSpc>
                <a:spcPct val="111100"/>
              </a:lnSpc>
            </a:pPr>
            <a:r>
              <a:rPr sz="1200" dirty="0">
                <a:latin typeface="Comic Sans MS"/>
                <a:cs typeface="Comic Sans MS"/>
              </a:rPr>
              <a:t>Octavian was total </a:t>
            </a:r>
            <a:r>
              <a:rPr sz="1200" spc="-5" dirty="0">
                <a:latin typeface="Comic Sans MS"/>
                <a:cs typeface="Comic Sans MS"/>
              </a:rPr>
              <a:t>ruler </a:t>
            </a:r>
            <a:r>
              <a:rPr sz="1200" dirty="0">
                <a:latin typeface="Comic Sans MS"/>
                <a:cs typeface="Comic Sans MS"/>
              </a:rPr>
              <a:t>by 30 </a:t>
            </a:r>
            <a:r>
              <a:rPr sz="1200" spc="-5" dirty="0">
                <a:latin typeface="Comic Sans MS"/>
                <a:cs typeface="Comic Sans MS"/>
              </a:rPr>
              <a:t>B.C. </a:t>
            </a:r>
            <a:r>
              <a:rPr sz="1200" dirty="0">
                <a:latin typeface="Comic Sans MS"/>
                <a:cs typeface="Comic Sans MS"/>
              </a:rPr>
              <a:t>He </a:t>
            </a:r>
            <a:r>
              <a:rPr sz="1200" spc="-5" dirty="0">
                <a:latin typeface="Comic Sans MS"/>
                <a:cs typeface="Comic Sans MS"/>
              </a:rPr>
              <a:t>ruled </a:t>
            </a:r>
            <a:r>
              <a:rPr sz="1200" dirty="0">
                <a:latin typeface="Comic Sans MS"/>
                <a:cs typeface="Comic Sans MS"/>
              </a:rPr>
              <a:t>for 41 years, by far longer than any other</a:t>
            </a:r>
            <a:r>
              <a:rPr sz="1200" spc="-5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Roman  </a:t>
            </a:r>
            <a:r>
              <a:rPr sz="1200" spc="-5" dirty="0">
                <a:latin typeface="Comic Sans MS"/>
                <a:cs typeface="Comic Sans MS"/>
              </a:rPr>
              <a:t>ruler </a:t>
            </a:r>
            <a:r>
              <a:rPr sz="1200" dirty="0">
                <a:latin typeface="Comic Sans MS"/>
                <a:cs typeface="Comic Sans MS"/>
              </a:rPr>
              <a:t>to that time. He made changes and over the course of his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rule,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5600" y="5783579"/>
            <a:ext cx="3624579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these changes became permanent. He had gained  power by paying the </a:t>
            </a:r>
            <a:r>
              <a:rPr sz="1200" spc="-5" dirty="0">
                <a:latin typeface="Comic Sans MS"/>
                <a:cs typeface="Comic Sans MS"/>
              </a:rPr>
              <a:t>military well, feeding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</a:t>
            </a:r>
            <a:endParaRPr sz="1200">
              <a:latin typeface="Comic Sans MS"/>
              <a:cs typeface="Comic Sans MS"/>
            </a:endParaRPr>
          </a:p>
          <a:p>
            <a:pPr marL="364490" marR="5080" indent="-24130">
              <a:lnSpc>
                <a:spcPct val="111100"/>
              </a:lnSpc>
              <a:tabLst>
                <a:tab pos="2354580" algn="l"/>
              </a:tabLst>
            </a:pPr>
            <a:r>
              <a:rPr sz="1200" dirty="0">
                <a:latin typeface="Comic Sans MS"/>
                <a:cs typeface="Comic Sans MS"/>
              </a:rPr>
              <a:t>masses with inexpensive grain, and by making  sure that the wealthy elite were also given  favorable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financial </a:t>
            </a:r>
            <a:r>
              <a:rPr sz="1200" spc="-5" dirty="0">
                <a:latin typeface="Comic Sans MS"/>
                <a:cs typeface="Comic Sans MS"/>
              </a:rPr>
              <a:t>status.	</a:t>
            </a:r>
            <a:r>
              <a:rPr sz="1200" dirty="0">
                <a:latin typeface="Comic Sans MS"/>
                <a:cs typeface="Comic Sans MS"/>
              </a:rPr>
              <a:t>The more that  </a:t>
            </a:r>
            <a:r>
              <a:rPr sz="1200" spc="-5" dirty="0">
                <a:latin typeface="Comic Sans MS"/>
                <a:cs typeface="Comic Sans MS"/>
              </a:rPr>
              <a:t>the </a:t>
            </a:r>
            <a:r>
              <a:rPr sz="1200" dirty="0">
                <a:latin typeface="Comic Sans MS"/>
                <a:cs typeface="Comic Sans MS"/>
              </a:rPr>
              <a:t>elite </a:t>
            </a:r>
            <a:r>
              <a:rPr sz="1200" spc="-5" dirty="0">
                <a:latin typeface="Comic Sans MS"/>
                <a:cs typeface="Comic Sans MS"/>
              </a:rPr>
              <a:t>cooperated, the better </a:t>
            </a:r>
            <a:r>
              <a:rPr sz="1200" dirty="0">
                <a:latin typeface="Comic Sans MS"/>
                <a:cs typeface="Comic Sans MS"/>
              </a:rPr>
              <a:t>off </a:t>
            </a:r>
            <a:r>
              <a:rPr sz="1200" spc="-5" dirty="0">
                <a:latin typeface="Comic Sans MS"/>
                <a:cs typeface="Comic Sans MS"/>
              </a:rPr>
              <a:t>they  </a:t>
            </a:r>
            <a:r>
              <a:rPr sz="1200" dirty="0">
                <a:latin typeface="Comic Sans MS"/>
                <a:cs typeface="Comic Sans MS"/>
              </a:rPr>
              <a:t>were. He fired the greedy and </a:t>
            </a:r>
            <a:r>
              <a:rPr sz="1200" spc="-5" dirty="0">
                <a:latin typeface="Comic Sans MS"/>
                <a:cs typeface="Comic Sans MS"/>
              </a:rPr>
              <a:t>corrupt  </a:t>
            </a:r>
            <a:r>
              <a:rPr sz="1200" dirty="0">
                <a:latin typeface="Comic Sans MS"/>
                <a:cs typeface="Comic Sans MS"/>
              </a:rPr>
              <a:t>governors and put good men in charge of the  provinces, who </a:t>
            </a:r>
            <a:r>
              <a:rPr sz="1200" spc="-5" dirty="0">
                <a:latin typeface="Comic Sans MS"/>
                <a:cs typeface="Comic Sans MS"/>
              </a:rPr>
              <a:t>reduced </a:t>
            </a:r>
            <a:r>
              <a:rPr sz="1200" dirty="0">
                <a:latin typeface="Comic Sans MS"/>
                <a:cs typeface="Comic Sans MS"/>
              </a:rPr>
              <a:t>taxes and ended  giving away property illegally. His public  works were incredible, </a:t>
            </a:r>
            <a:r>
              <a:rPr sz="1200" spc="-5" dirty="0">
                <a:latin typeface="Comic Sans MS"/>
                <a:cs typeface="Comic Sans MS"/>
              </a:rPr>
              <a:t>because </a:t>
            </a:r>
            <a:r>
              <a:rPr sz="1200" dirty="0">
                <a:latin typeface="Comic Sans MS"/>
                <a:cs typeface="Comic Sans MS"/>
              </a:rPr>
              <a:t>they were  made of marble and he paid for </a:t>
            </a:r>
            <a:r>
              <a:rPr sz="1200" spc="-5" dirty="0">
                <a:latin typeface="Comic Sans MS"/>
                <a:cs typeface="Comic Sans MS"/>
              </a:rPr>
              <a:t>much </a:t>
            </a:r>
            <a:r>
              <a:rPr sz="1200" dirty="0">
                <a:latin typeface="Comic Sans MS"/>
                <a:cs typeface="Comic Sans MS"/>
              </a:rPr>
              <a:t>of</a:t>
            </a:r>
            <a:r>
              <a:rPr sz="1200" spc="-8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them  himself. </a:t>
            </a:r>
            <a:r>
              <a:rPr sz="1200" spc="-5" dirty="0">
                <a:latin typeface="Comic Sans MS"/>
                <a:cs typeface="Comic Sans MS"/>
              </a:rPr>
              <a:t>Augustus brought </a:t>
            </a:r>
            <a:r>
              <a:rPr sz="1200" dirty="0">
                <a:latin typeface="Comic Sans MS"/>
                <a:cs typeface="Comic Sans MS"/>
              </a:rPr>
              <a:t>stability to the  economy and to the empire. People wanted  stability and security. He secured the  borders against invaders in Gaul</a:t>
            </a:r>
            <a:r>
              <a:rPr sz="1200" spc="-6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(France),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384" y="520700"/>
            <a:ext cx="2426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212C6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212C60"/>
                </a:solidFill>
                <a:latin typeface="Times New Roman"/>
                <a:cs typeface="Times New Roman"/>
              </a:rPr>
              <a:t>REPUBLIC</a:t>
            </a:r>
            <a:r>
              <a:rPr sz="1200" spc="-7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12C6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12C60"/>
                </a:solidFill>
                <a:latin typeface="Times New Roman"/>
                <a:cs typeface="Times New Roman"/>
              </a:rPr>
              <a:t>EMPIRE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12C60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302" y="520700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212C60"/>
                </a:solidFill>
                <a:latin typeface="Times New Roman"/>
                <a:cs typeface="Times New Roman"/>
              </a:rPr>
              <a:t>LESSON</a:t>
            </a:r>
            <a:r>
              <a:rPr sz="1200" spc="-6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12C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546100"/>
            <a:ext cx="393700" cy="5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9232900"/>
            <a:ext cx="6400800" cy="635"/>
          </a:xfrm>
          <a:custGeom>
            <a:avLst/>
            <a:gdLst/>
            <a:ahLst/>
            <a:cxnLst/>
            <a:rect l="l" t="t" r="r" b="b"/>
            <a:pathLst>
              <a:path w="6400800" h="634">
                <a:moveTo>
                  <a:pt x="0" y="0"/>
                </a:moveTo>
                <a:lnTo>
                  <a:pt x="6400800" y="126"/>
                </a:lnTo>
              </a:path>
            </a:pathLst>
          </a:custGeom>
          <a:ln w="44450">
            <a:solidFill>
              <a:srgbClr val="4B5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5600" y="6096000"/>
            <a:ext cx="1993900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" y="1143000"/>
            <a:ext cx="2540000" cy="246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300" y="6489700"/>
            <a:ext cx="1600200" cy="261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1800" y="6070600"/>
            <a:ext cx="1034415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20" dirty="0">
                <a:latin typeface="Times New Roman"/>
                <a:cs typeface="Times New Roman"/>
              </a:rPr>
              <a:t>Marcus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Antonius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10" dirty="0">
                <a:latin typeface="Arial"/>
                <a:cs typeface="Arial"/>
              </a:rPr>
              <a:t>(</a:t>
            </a:r>
            <a:r>
              <a:rPr sz="1100" spc="10" dirty="0">
                <a:latin typeface="Times New Roman"/>
                <a:cs typeface="Times New Roman"/>
              </a:rPr>
              <a:t>Marc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Antony</a:t>
            </a:r>
            <a:r>
              <a:rPr sz="1100" spc="2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3</a:t>
            </a:fld>
            <a:endParaRPr spc="15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7100" y="1231900"/>
            <a:ext cx="17703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Times New Roman"/>
                <a:cs typeface="Times New Roman"/>
              </a:rPr>
              <a:t>Gold </a:t>
            </a:r>
            <a:r>
              <a:rPr sz="1100" spc="20" dirty="0">
                <a:latin typeface="Times New Roman"/>
                <a:cs typeface="Times New Roman"/>
              </a:rPr>
              <a:t>coin of </a:t>
            </a:r>
            <a:r>
              <a:rPr sz="1100" spc="10" dirty="0">
                <a:latin typeface="Times New Roman"/>
                <a:cs typeface="Times New Roman"/>
              </a:rPr>
              <a:t>Augustus</a:t>
            </a:r>
            <a:r>
              <a:rPr sz="1100" spc="-1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Caesar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1500" y="5854700"/>
            <a:ext cx="154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Times New Roman"/>
                <a:cs typeface="Times New Roman"/>
              </a:rPr>
              <a:t>Powerful Augustus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Caesar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09980"/>
            <a:ext cx="6770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Spain, Germania, Parthia (Mesopotamia), and southern </a:t>
            </a:r>
            <a:r>
              <a:rPr sz="1200" spc="-5" dirty="0">
                <a:latin typeface="Comic Sans MS"/>
                <a:cs typeface="Comic Sans MS"/>
              </a:rPr>
              <a:t>Africa. </a:t>
            </a:r>
            <a:r>
              <a:rPr sz="1200" dirty="0">
                <a:latin typeface="Comic Sans MS"/>
                <a:cs typeface="Comic Sans MS"/>
              </a:rPr>
              <a:t>Peace, stability and severe  restriction against </a:t>
            </a:r>
            <a:r>
              <a:rPr sz="1200" spc="-5" dirty="0">
                <a:latin typeface="Comic Sans MS"/>
                <a:cs typeface="Comic Sans MS"/>
              </a:rPr>
              <a:t>corruption brought Augustus </a:t>
            </a:r>
            <a:r>
              <a:rPr sz="1200" dirty="0">
                <a:latin typeface="Comic Sans MS"/>
                <a:cs typeface="Comic Sans MS"/>
              </a:rPr>
              <a:t>love and adoration from Rome and respect and  </a:t>
            </a:r>
            <a:r>
              <a:rPr sz="1200" spc="-5" dirty="0">
                <a:latin typeface="Comic Sans MS"/>
                <a:cs typeface="Comic Sans MS"/>
              </a:rPr>
              <a:t>tolerance from the rest </a:t>
            </a:r>
            <a:r>
              <a:rPr sz="1200" dirty="0">
                <a:latin typeface="Comic Sans MS"/>
                <a:cs typeface="Comic Sans MS"/>
              </a:rPr>
              <a:t>of </a:t>
            </a:r>
            <a:r>
              <a:rPr sz="1200" spc="-5" dirty="0">
                <a:latin typeface="Comic Sans MS"/>
                <a:cs typeface="Comic Sans MS"/>
              </a:rPr>
              <a:t>the restless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empire.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46800"/>
            <a:ext cx="6400800" cy="635"/>
          </a:xfrm>
          <a:custGeom>
            <a:avLst/>
            <a:gdLst/>
            <a:ahLst/>
            <a:cxnLst/>
            <a:rect l="l" t="t" r="r" b="b"/>
            <a:pathLst>
              <a:path w="6400800" h="635">
                <a:moveTo>
                  <a:pt x="0" y="0"/>
                </a:moveTo>
                <a:lnTo>
                  <a:pt x="6400800" y="126"/>
                </a:lnTo>
              </a:path>
            </a:pathLst>
          </a:custGeom>
          <a:ln w="6350">
            <a:solidFill>
              <a:srgbClr val="1A1A1A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6113779"/>
            <a:ext cx="6863715" cy="2159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660"/>
              </a:spcBef>
              <a:tabLst>
                <a:tab pos="4513580" algn="l"/>
              </a:tabLst>
            </a:pPr>
            <a:r>
              <a:rPr sz="1200" dirty="0">
                <a:latin typeface="Comic Sans MS"/>
                <a:cs typeface="Comic Sans MS"/>
              </a:rPr>
              <a:t>Student Name: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r>
              <a:rPr sz="1200" dirty="0">
                <a:latin typeface="Comic Sans MS"/>
                <a:cs typeface="Comic Sans MS"/>
              </a:rPr>
              <a:t>Lesson Completed on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/</a:t>
            </a:r>
            <a:r>
              <a:rPr sz="1200" u="heavy" spc="7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/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  </a:t>
            </a:r>
            <a:r>
              <a:rPr sz="1200" u="heavy" spc="7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endParaRPr sz="12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11100"/>
              </a:lnSpc>
              <a:spcBef>
                <a:spcPts val="400"/>
              </a:spcBef>
              <a:tabLst>
                <a:tab pos="6790690" algn="l"/>
                <a:tab pos="6817359" algn="l"/>
                <a:tab pos="6836409" algn="l"/>
              </a:tabLst>
            </a:pPr>
            <a:r>
              <a:rPr sz="1200" dirty="0">
                <a:latin typeface="Comic Sans MS"/>
                <a:cs typeface="Comic Sans MS"/>
              </a:rPr>
              <a:t>minted: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			</a:t>
            </a:r>
            <a:r>
              <a:rPr sz="1200" dirty="0">
                <a:latin typeface="Comic Sans MS"/>
                <a:cs typeface="Comic Sans MS"/>
              </a:rPr>
              <a:t> laurels: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			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 smtClean="0">
                <a:latin typeface="Comic Sans MS"/>
                <a:cs typeface="Comic Sans MS"/>
              </a:rPr>
              <a:t>formula</a:t>
            </a:r>
            <a:r>
              <a:rPr lang="en-US" sz="1200" spc="-5" dirty="0" smtClean="0">
                <a:latin typeface="Comic Sans MS"/>
                <a:cs typeface="Comic Sans MS"/>
              </a:rPr>
              <a:t>ted</a:t>
            </a:r>
            <a:r>
              <a:rPr sz="1200" spc="-5" dirty="0" smtClean="0">
                <a:latin typeface="Comic Sans MS"/>
                <a:cs typeface="Comic Sans MS"/>
              </a:rPr>
              <a:t>: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			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Ides</a:t>
            </a:r>
            <a:r>
              <a:rPr sz="1200" spc="-4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of</a:t>
            </a:r>
            <a:r>
              <a:rPr sz="1200" spc="-4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March: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	</a:t>
            </a:r>
            <a:r>
              <a:rPr sz="1200" u="heavy" spc="-3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 Octavian: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			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triumvirate: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 dirty="0">
              <a:latin typeface="Comic Sans MS"/>
              <a:cs typeface="Comic Sans MS"/>
            </a:endParaRPr>
          </a:p>
          <a:p>
            <a:pPr marL="12700" marR="55880">
              <a:lnSpc>
                <a:spcPct val="111100"/>
              </a:lnSpc>
              <a:tabLst>
                <a:tab pos="6772275" algn="l"/>
              </a:tabLst>
            </a:pPr>
            <a:r>
              <a:rPr sz="1200" dirty="0">
                <a:latin typeface="Comic Sans MS"/>
                <a:cs typeface="Comic Sans MS"/>
              </a:rPr>
              <a:t>1. </a:t>
            </a:r>
            <a:r>
              <a:rPr sz="1200" spc="-5" dirty="0">
                <a:latin typeface="Comic Sans MS"/>
                <a:cs typeface="Comic Sans MS"/>
              </a:rPr>
              <a:t>Julius </a:t>
            </a:r>
            <a:r>
              <a:rPr sz="1200" dirty="0">
                <a:latin typeface="Comic Sans MS"/>
                <a:cs typeface="Comic Sans MS"/>
              </a:rPr>
              <a:t>Caesar was killed on the Ides of March. What do you think it means if a person today  says, </a:t>
            </a:r>
            <a:r>
              <a:rPr sz="1200" spc="-5" dirty="0">
                <a:latin typeface="Comic Sans MS"/>
                <a:cs typeface="Comic Sans MS"/>
              </a:rPr>
              <a:t>“Beware the </a:t>
            </a:r>
            <a:r>
              <a:rPr sz="1200" dirty="0">
                <a:latin typeface="Comic Sans MS"/>
                <a:cs typeface="Comic Sans MS"/>
              </a:rPr>
              <a:t>Ides </a:t>
            </a:r>
            <a:r>
              <a:rPr sz="1200" spc="-5" dirty="0">
                <a:latin typeface="Comic Sans MS"/>
                <a:cs typeface="Comic Sans MS"/>
              </a:rPr>
              <a:t>of </a:t>
            </a:r>
            <a:r>
              <a:rPr sz="1200" dirty="0">
                <a:latin typeface="Comic Sans MS"/>
                <a:cs typeface="Comic Sans MS"/>
              </a:rPr>
              <a:t>March” </a:t>
            </a:r>
            <a:r>
              <a:rPr sz="1200" spc="-5" dirty="0">
                <a:latin typeface="Comic Sans MS"/>
                <a:cs typeface="Comic Sans MS"/>
              </a:rPr>
              <a:t>to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someone?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845161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391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865481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391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885801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391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9061068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391" y="0"/>
                </a:lnTo>
              </a:path>
            </a:pathLst>
          </a:custGeom>
          <a:ln w="13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9384" y="520700"/>
            <a:ext cx="2426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212C6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212C60"/>
                </a:solidFill>
                <a:latin typeface="Times New Roman"/>
                <a:cs typeface="Times New Roman"/>
              </a:rPr>
              <a:t>REPUBLIC</a:t>
            </a:r>
            <a:r>
              <a:rPr sz="1200" spc="-7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12C6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12C60"/>
                </a:solidFill>
                <a:latin typeface="Times New Roman"/>
                <a:cs typeface="Times New Roman"/>
              </a:rPr>
              <a:t>EMPIRE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12C60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302" y="520700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212C60"/>
                </a:solidFill>
                <a:latin typeface="Times New Roman"/>
                <a:cs typeface="Times New Roman"/>
              </a:rPr>
              <a:t>LESSON</a:t>
            </a:r>
            <a:r>
              <a:rPr sz="1200" spc="-6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12C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546100"/>
            <a:ext cx="393700" cy="5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" y="9232900"/>
            <a:ext cx="6400800" cy="635"/>
          </a:xfrm>
          <a:custGeom>
            <a:avLst/>
            <a:gdLst/>
            <a:ahLst/>
            <a:cxnLst/>
            <a:rect l="l" t="t" r="r" b="b"/>
            <a:pathLst>
              <a:path w="6400800" h="634">
                <a:moveTo>
                  <a:pt x="0" y="0"/>
                </a:moveTo>
                <a:lnTo>
                  <a:pt x="6400800" y="126"/>
                </a:lnTo>
              </a:path>
            </a:pathLst>
          </a:custGeom>
          <a:ln w="44450">
            <a:solidFill>
              <a:srgbClr val="4B5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9800" y="1930400"/>
            <a:ext cx="5892800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35300" y="3746500"/>
            <a:ext cx="2813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latin typeface="Times New Roman"/>
                <a:cs typeface="Times New Roman"/>
              </a:rPr>
              <a:t>R</a:t>
            </a:r>
            <a:r>
              <a:rPr sz="800" spc="25" dirty="0">
                <a:latin typeface="Times New Roman"/>
                <a:cs typeface="Times New Roman"/>
              </a:rPr>
              <a:t>ome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4</a:t>
            </a:fld>
            <a:endParaRPr spc="15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8400" y="4127500"/>
            <a:ext cx="334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latin typeface="Times New Roman"/>
                <a:cs typeface="Times New Roman"/>
              </a:rPr>
              <a:t>G</a:t>
            </a:r>
            <a:r>
              <a:rPr sz="800" spc="20" dirty="0">
                <a:latin typeface="Times New Roman"/>
                <a:cs typeface="Times New Roman"/>
              </a:rPr>
              <a:t>ree</a:t>
            </a:r>
            <a:r>
              <a:rPr sz="800" spc="10" dirty="0">
                <a:latin typeface="Times New Roman"/>
                <a:cs typeface="Times New Roman"/>
              </a:rPr>
              <a:t>c</a:t>
            </a:r>
            <a:r>
              <a:rPr sz="800" spc="15" dirty="0"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27500" y="3797300"/>
            <a:ext cx="330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Times New Roman"/>
                <a:cs typeface="Times New Roman"/>
              </a:rPr>
              <a:t>Thra</a:t>
            </a:r>
            <a:r>
              <a:rPr sz="800" spc="20" dirty="0">
                <a:latin typeface="Times New Roman"/>
                <a:cs typeface="Times New Roman"/>
              </a:rPr>
              <a:t>c</a:t>
            </a:r>
            <a:r>
              <a:rPr sz="800" spc="15" dirty="0"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4200" y="5392420"/>
            <a:ext cx="1149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Roman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Empire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35" dirty="0">
                <a:latin typeface="Times New Roman"/>
                <a:cs typeface="Times New Roman"/>
              </a:rPr>
              <a:t>at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14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A.D.  </a:t>
            </a:r>
            <a:r>
              <a:rPr sz="800" spc="25" dirty="0">
                <a:latin typeface="Times New Roman"/>
                <a:cs typeface="Times New Roman"/>
              </a:rPr>
              <a:t>Parthian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Empire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22800" y="5422900"/>
            <a:ext cx="2819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imes New Roman"/>
                <a:cs typeface="Times New Roman"/>
              </a:rPr>
              <a:t>Eg</a:t>
            </a:r>
            <a:r>
              <a:rPr sz="800" spc="10" dirty="0">
                <a:latin typeface="Times New Roman"/>
                <a:cs typeface="Times New Roman"/>
              </a:rPr>
              <a:t>y</a:t>
            </a:r>
            <a:r>
              <a:rPr sz="800" spc="55" dirty="0">
                <a:latin typeface="Times New Roman"/>
                <a:cs typeface="Times New Roman"/>
              </a:rPr>
              <a:t>pt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2400" y="4457700"/>
            <a:ext cx="2355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imes New Roman"/>
                <a:cs typeface="Times New Roman"/>
              </a:rPr>
              <a:t>Syria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8900" y="3962400"/>
            <a:ext cx="3511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Times New Roman"/>
                <a:cs typeface="Times New Roman"/>
              </a:rPr>
              <a:t>Spain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0900" y="3251200"/>
            <a:ext cx="310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90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aul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1380000">
            <a:off x="3309797" y="2828346"/>
            <a:ext cx="9916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650" spc="52" baseline="2525" dirty="0">
                <a:latin typeface="Times New Roman"/>
                <a:cs typeface="Times New Roman"/>
              </a:rPr>
              <a:t>Germanic</a:t>
            </a:r>
            <a:r>
              <a:rPr sz="1650" spc="-195" baseline="25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Tribes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2700" y="4470400"/>
            <a:ext cx="4203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latin typeface="Times New Roman"/>
                <a:cs typeface="Times New Roman"/>
              </a:rPr>
              <a:t>C</a:t>
            </a:r>
            <a:r>
              <a:rPr sz="800" spc="15" dirty="0">
                <a:latin typeface="Times New Roman"/>
                <a:cs typeface="Times New Roman"/>
              </a:rPr>
              <a:t>ar</a:t>
            </a:r>
            <a:r>
              <a:rPr sz="800" spc="35" dirty="0">
                <a:latin typeface="Times New Roman"/>
                <a:cs typeface="Times New Roman"/>
              </a:rPr>
              <a:t>th</a:t>
            </a:r>
            <a:r>
              <a:rPr sz="800" spc="60" dirty="0">
                <a:latin typeface="Times New Roman"/>
                <a:cs typeface="Times New Roman"/>
              </a:rPr>
              <a:t>a</a:t>
            </a:r>
            <a:r>
              <a:rPr sz="800" spc="-5" dirty="0">
                <a:latin typeface="Times New Roman"/>
                <a:cs typeface="Times New Roman"/>
              </a:rPr>
              <a:t>ge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8900" y="4699000"/>
            <a:ext cx="516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Times New Roman"/>
                <a:cs typeface="Times New Roman"/>
              </a:rPr>
              <a:t>M</a:t>
            </a:r>
            <a:r>
              <a:rPr sz="800" spc="20" dirty="0">
                <a:latin typeface="Times New Roman"/>
                <a:cs typeface="Times New Roman"/>
              </a:rPr>
              <a:t>auretania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2820000">
            <a:off x="2452190" y="2805323"/>
            <a:ext cx="53301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0"/>
              </a:lnSpc>
            </a:pPr>
            <a:r>
              <a:rPr sz="800" spc="30" dirty="0">
                <a:latin typeface="Times New Roman"/>
                <a:cs typeface="Times New Roman"/>
              </a:rPr>
              <a:t>Rhine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River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 rot="780000">
            <a:off x="3136184" y="3111040"/>
            <a:ext cx="6117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1200" spc="44" baseline="3472" dirty="0">
                <a:latin typeface="Times New Roman"/>
                <a:cs typeface="Times New Roman"/>
              </a:rPr>
              <a:t>Danube</a:t>
            </a:r>
            <a:r>
              <a:rPr sz="1200" spc="-104" baseline="3472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River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0400" y="4140200"/>
            <a:ext cx="437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latin typeface="Times New Roman"/>
                <a:cs typeface="Times New Roman"/>
              </a:rPr>
              <a:t>Ana</a:t>
            </a:r>
            <a:r>
              <a:rPr sz="900" dirty="0">
                <a:latin typeface="Times New Roman"/>
                <a:cs typeface="Times New Roman"/>
              </a:rPr>
              <a:t>tolia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94300" y="4000500"/>
            <a:ext cx="323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latin typeface="Times New Roman"/>
                <a:cs typeface="Times New Roman"/>
              </a:rPr>
              <a:t>P</a:t>
            </a:r>
            <a:r>
              <a:rPr sz="800" spc="30" dirty="0">
                <a:latin typeface="Times New Roman"/>
                <a:cs typeface="Times New Roman"/>
              </a:rPr>
              <a:t>ontus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4200" y="4102100"/>
            <a:ext cx="398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Armenia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31421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391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516380"/>
            <a:ext cx="6757034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2. Why did the Senate give Octavian the name </a:t>
            </a:r>
            <a:r>
              <a:rPr sz="1200" spc="-5" dirty="0">
                <a:latin typeface="Comic Sans MS"/>
                <a:cs typeface="Comic Sans MS"/>
              </a:rPr>
              <a:t>Augustus? </a:t>
            </a:r>
            <a:r>
              <a:rPr sz="1200" dirty="0">
                <a:latin typeface="Comic Sans MS"/>
                <a:cs typeface="Comic Sans MS"/>
              </a:rPr>
              <a:t>What accomplishments did</a:t>
            </a:r>
            <a:r>
              <a:rPr sz="1200" spc="-8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Octavian  have that </a:t>
            </a:r>
            <a:r>
              <a:rPr sz="1200" spc="-5" dirty="0">
                <a:latin typeface="Comic Sans MS"/>
                <a:cs typeface="Comic Sans MS"/>
              </a:rPr>
              <a:t>could </a:t>
            </a:r>
            <a:r>
              <a:rPr sz="1200" dirty="0">
                <a:latin typeface="Comic Sans MS"/>
                <a:cs typeface="Comic Sans MS"/>
              </a:rPr>
              <a:t>be </a:t>
            </a:r>
            <a:r>
              <a:rPr sz="1200" spc="-5" dirty="0">
                <a:latin typeface="Comic Sans MS"/>
                <a:cs typeface="Comic Sans MS"/>
              </a:rPr>
              <a:t>used </a:t>
            </a:r>
            <a:r>
              <a:rPr sz="1200" dirty="0">
                <a:latin typeface="Comic Sans MS"/>
                <a:cs typeface="Comic Sans MS"/>
              </a:rPr>
              <a:t>as examples for Octavian deserving this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title?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1270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3302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5334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2735579"/>
            <a:ext cx="664337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  <a:tabLst>
                <a:tab pos="6501130" algn="l"/>
              </a:tabLst>
            </a:pPr>
            <a:r>
              <a:rPr sz="1200" dirty="0">
                <a:latin typeface="Comic Sans MS"/>
                <a:cs typeface="Comic Sans MS"/>
              </a:rPr>
              <a:t>3. Why do you think that the rest of the empire tolerated </a:t>
            </a:r>
            <a:r>
              <a:rPr sz="1200" spc="-5" dirty="0">
                <a:latin typeface="Comic Sans MS"/>
                <a:cs typeface="Comic Sans MS"/>
              </a:rPr>
              <a:t>Augustus? Would </a:t>
            </a:r>
            <a:r>
              <a:rPr sz="1200" dirty="0">
                <a:latin typeface="Comic Sans MS"/>
                <a:cs typeface="Comic Sans MS"/>
              </a:rPr>
              <a:t>you have</a:t>
            </a:r>
            <a:r>
              <a:rPr sz="1200" spc="-6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toler-  ated him as a </a:t>
            </a:r>
            <a:r>
              <a:rPr sz="1200" spc="-5" dirty="0">
                <a:latin typeface="Comic Sans MS"/>
                <a:cs typeface="Comic Sans MS"/>
              </a:rPr>
              <a:t>ruler </a:t>
            </a:r>
            <a:r>
              <a:rPr sz="1200" dirty="0">
                <a:latin typeface="Comic Sans MS"/>
                <a:cs typeface="Comic Sans MS"/>
              </a:rPr>
              <a:t>if you were not Roman?</a:t>
            </a:r>
            <a:r>
              <a:rPr sz="1200" spc="26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Why?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3462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5494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37526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3975100"/>
            <a:ext cx="4318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4. Who do </a:t>
            </a:r>
            <a:r>
              <a:rPr sz="1200" b="1" dirty="0">
                <a:latin typeface="Comic Sans MS"/>
                <a:cs typeface="Comic Sans MS"/>
              </a:rPr>
              <a:t>you </a:t>
            </a:r>
            <a:r>
              <a:rPr sz="1200" dirty="0">
                <a:latin typeface="Comic Sans MS"/>
                <a:cs typeface="Comic Sans MS"/>
              </a:rPr>
              <a:t>think was the first Emperor of Rome?</a:t>
            </a:r>
            <a:r>
              <a:rPr sz="1200" spc="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Why?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43622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5654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7686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4971819"/>
            <a:ext cx="6497955" cy="0"/>
          </a:xfrm>
          <a:custGeom>
            <a:avLst/>
            <a:gdLst/>
            <a:ahLst/>
            <a:cxnLst/>
            <a:rect l="l" t="t" r="r" b="b"/>
            <a:pathLst>
              <a:path w="6497955">
                <a:moveTo>
                  <a:pt x="0" y="0"/>
                </a:moveTo>
                <a:lnTo>
                  <a:pt x="6497726" y="0"/>
                </a:lnTo>
              </a:path>
            </a:pathLst>
          </a:custGeom>
          <a:ln w="1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4500" y="5194300"/>
            <a:ext cx="4536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5. Draw four of the above </a:t>
            </a:r>
            <a:r>
              <a:rPr lang="en-US" sz="1200" dirty="0" smtClean="0">
                <a:latin typeface="Comic Sans MS"/>
                <a:cs typeface="Comic Sans MS"/>
              </a:rPr>
              <a:t>bolded </a:t>
            </a:r>
            <a:r>
              <a:rPr sz="1200" spc="-5" dirty="0" smtClean="0">
                <a:latin typeface="Comic Sans MS"/>
                <a:cs typeface="Comic Sans MS"/>
              </a:rPr>
              <a:t>vocabulary </a:t>
            </a:r>
            <a:r>
              <a:rPr sz="1200" dirty="0">
                <a:latin typeface="Comic Sans MS"/>
                <a:cs typeface="Comic Sans MS"/>
              </a:rPr>
              <a:t>words in the boxes</a:t>
            </a:r>
            <a:r>
              <a:rPr sz="1200" spc="-7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below.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9384" y="520700"/>
            <a:ext cx="2426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212C6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212C60"/>
                </a:solidFill>
                <a:latin typeface="Times New Roman"/>
                <a:cs typeface="Times New Roman"/>
              </a:rPr>
              <a:t>REPUBLIC</a:t>
            </a:r>
            <a:r>
              <a:rPr sz="1200" spc="-7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12C6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12C60"/>
                </a:solidFill>
                <a:latin typeface="Times New Roman"/>
                <a:cs typeface="Times New Roman"/>
              </a:rPr>
              <a:t>EMPIRE</a:t>
            </a:r>
            <a:r>
              <a:rPr sz="1200" spc="-1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12C60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5302" y="520700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212C60"/>
                </a:solidFill>
                <a:latin typeface="Times New Roman"/>
                <a:cs typeface="Times New Roman"/>
              </a:rPr>
              <a:t>LESSON</a:t>
            </a:r>
            <a:r>
              <a:rPr sz="1200" spc="-60" dirty="0">
                <a:solidFill>
                  <a:srgbClr val="212C6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12C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546100"/>
            <a:ext cx="393700" cy="5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0" y="9232900"/>
            <a:ext cx="6400800" cy="635"/>
          </a:xfrm>
          <a:custGeom>
            <a:avLst/>
            <a:gdLst/>
            <a:ahLst/>
            <a:cxnLst/>
            <a:rect l="l" t="t" r="r" b="b"/>
            <a:pathLst>
              <a:path w="6400800" h="634">
                <a:moveTo>
                  <a:pt x="0" y="0"/>
                </a:moveTo>
                <a:lnTo>
                  <a:pt x="6400800" y="126"/>
                </a:lnTo>
              </a:path>
            </a:pathLst>
          </a:custGeom>
          <a:ln w="44450">
            <a:solidFill>
              <a:srgbClr val="4B5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04850" y="5695950"/>
          <a:ext cx="6057900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5"/>
              </a:lnSpc>
            </a:pPr>
            <a:r>
              <a:rPr spc="40" dirty="0"/>
              <a:t>PAGE</a:t>
            </a:r>
            <a:r>
              <a:rPr spc="-65" dirty="0"/>
              <a:t> </a:t>
            </a:r>
            <a:fld id="{81D60167-4931-47E6-BA6A-407CBD079E47}" type="slidenum">
              <a:rPr spc="15" dirty="0">
                <a:latin typeface="Arial"/>
                <a:cs typeface="Arial"/>
              </a:rPr>
              <a:t>5</a:t>
            </a:fld>
            <a:endParaRPr spc="1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1157</Words>
  <Application>Microsoft Office PowerPoint</Application>
  <PresentationFormat>Custom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Palatino Linotype</vt:lpstr>
      <vt:lpstr>Times New Roman</vt:lpstr>
      <vt:lpstr>Office Theme</vt:lpstr>
      <vt:lpstr>PowerPoint Presentation</vt:lpstr>
      <vt:lpstr>Romans!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 8 sw</dc:title>
  <dc:creator>Don Nelson1</dc:creator>
  <cp:lastModifiedBy>Darin Haas</cp:lastModifiedBy>
  <cp:revision>2</cp:revision>
  <dcterms:created xsi:type="dcterms:W3CDTF">2021-04-05T14:04:37Z</dcterms:created>
  <dcterms:modified xsi:type="dcterms:W3CDTF">2021-04-05T17:07:43Z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2011-05-23T00:00:00Z</vt:filetime>
  </property>
  <property fmtid="{D5CDD505-2E9C-101B-9397-08002B2CF9AE}" pid="3" name="Creator">
    <vt:lpwstr>Pages</vt:lpwstr>
  </property>
  <property fmtid="{D5CDD505-2E9C-101B-9397-08002B2CF9AE}" pid="4" name="LastSaved">
    <vt:filetime>2021-04-05T00:00:00Z</vt:filetime>
  </property>
</Properties>
</file>